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8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8" r:id="rId27"/>
    <p:sldId id="287" r:id="rId2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49" autoAdjust="0"/>
    <p:restoredTop sz="97393" autoAdjust="0"/>
  </p:normalViewPr>
  <p:slideViewPr>
    <p:cSldViewPr snapToGrid="0">
      <p:cViewPr varScale="1">
        <p:scale>
          <a:sx n="143" d="100"/>
          <a:sy n="143" d="100"/>
        </p:scale>
        <p:origin x="12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Tekst tytułowy</a:t>
            </a:r>
          </a:p>
        </p:txBody>
      </p:sp>
      <p:sp>
        <p:nvSpPr>
          <p:cNvPr id="12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21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kst tytułowy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Tekst tytułowy</a:t>
            </a:r>
          </a:p>
        </p:txBody>
      </p:sp>
      <p:sp>
        <p:nvSpPr>
          <p:cNvPr id="30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39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kst tytułowy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48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9" name="Symbol zastępczy tekstu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5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kst tytułowy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Tekst tytułowy</a:t>
            </a:r>
          </a:p>
        </p:txBody>
      </p:sp>
      <p:sp>
        <p:nvSpPr>
          <p:cNvPr id="73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4" name="Symbol zastępczy tekstu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kst tytułowy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Tekst tytułowy</a:t>
            </a:r>
          </a:p>
        </p:txBody>
      </p:sp>
      <p:sp>
        <p:nvSpPr>
          <p:cNvPr id="83" name="Symbol zastępczy obrazu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Tekst tytułowy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20"/>
          <p:cNvSpPr/>
          <p:nvPr/>
        </p:nvSpPr>
        <p:spPr>
          <a:xfrm>
            <a:off x="-15601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Freeform: Shape 22"/>
          <p:cNvSpPr/>
          <p:nvPr/>
        </p:nvSpPr>
        <p:spPr>
          <a:xfrm>
            <a:off x="4699521" y="-21307"/>
            <a:ext cx="7476878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8" h="21600" extrusionOk="0">
                <a:moveTo>
                  <a:pt x="1839" y="13646"/>
                </a:moveTo>
                <a:cubicBezTo>
                  <a:pt x="1839" y="13646"/>
                  <a:pt x="1839" y="13646"/>
                  <a:pt x="4549" y="13646"/>
                </a:cubicBezTo>
                <a:cubicBezTo>
                  <a:pt x="4719" y="13646"/>
                  <a:pt x="4883" y="13750"/>
                  <a:pt x="4965" y="13919"/>
                </a:cubicBezTo>
                <a:cubicBezTo>
                  <a:pt x="4965" y="13919"/>
                  <a:pt x="4965" y="13919"/>
                  <a:pt x="6323" y="16520"/>
                </a:cubicBezTo>
                <a:cubicBezTo>
                  <a:pt x="6411" y="16682"/>
                  <a:pt x="6411" y="16890"/>
                  <a:pt x="6323" y="17052"/>
                </a:cubicBezTo>
                <a:cubicBezTo>
                  <a:pt x="6323" y="17052"/>
                  <a:pt x="6323" y="17052"/>
                  <a:pt x="4965" y="19653"/>
                </a:cubicBezTo>
                <a:cubicBezTo>
                  <a:pt x="4883" y="19822"/>
                  <a:pt x="4719" y="19925"/>
                  <a:pt x="4549" y="19925"/>
                </a:cubicBezTo>
                <a:cubicBezTo>
                  <a:pt x="4549" y="19925"/>
                  <a:pt x="4549" y="19925"/>
                  <a:pt x="1839" y="19925"/>
                </a:cubicBezTo>
                <a:cubicBezTo>
                  <a:pt x="1664" y="19925"/>
                  <a:pt x="1506" y="19822"/>
                  <a:pt x="1418" y="19653"/>
                </a:cubicBezTo>
                <a:cubicBezTo>
                  <a:pt x="1418" y="19653"/>
                  <a:pt x="1418" y="19653"/>
                  <a:pt x="66" y="17052"/>
                </a:cubicBezTo>
                <a:cubicBezTo>
                  <a:pt x="-22" y="16890"/>
                  <a:pt x="-22" y="16682"/>
                  <a:pt x="66" y="16520"/>
                </a:cubicBezTo>
                <a:cubicBezTo>
                  <a:pt x="66" y="16520"/>
                  <a:pt x="66" y="16520"/>
                  <a:pt x="1418" y="13919"/>
                </a:cubicBezTo>
                <a:cubicBezTo>
                  <a:pt x="1506" y="13750"/>
                  <a:pt x="1664" y="13646"/>
                  <a:pt x="1839" y="13646"/>
                </a:cubicBezTo>
                <a:close/>
                <a:moveTo>
                  <a:pt x="11122" y="0"/>
                </a:moveTo>
                <a:lnTo>
                  <a:pt x="14556" y="0"/>
                </a:lnTo>
                <a:lnTo>
                  <a:pt x="14671" y="222"/>
                </a:lnTo>
                <a:cubicBezTo>
                  <a:pt x="14798" y="464"/>
                  <a:pt x="14934" y="724"/>
                  <a:pt x="15080" y="1004"/>
                </a:cubicBezTo>
                <a:cubicBezTo>
                  <a:pt x="15214" y="1253"/>
                  <a:pt x="15214" y="1571"/>
                  <a:pt x="15080" y="1819"/>
                </a:cubicBezTo>
                <a:cubicBezTo>
                  <a:pt x="15080" y="1819"/>
                  <a:pt x="15080" y="1819"/>
                  <a:pt x="13000" y="5803"/>
                </a:cubicBezTo>
                <a:cubicBezTo>
                  <a:pt x="12875" y="6061"/>
                  <a:pt x="12624" y="6220"/>
                  <a:pt x="12364" y="6220"/>
                </a:cubicBezTo>
                <a:cubicBezTo>
                  <a:pt x="12364" y="6220"/>
                  <a:pt x="12364" y="6220"/>
                  <a:pt x="8214" y="6220"/>
                </a:cubicBezTo>
                <a:cubicBezTo>
                  <a:pt x="8146" y="6220"/>
                  <a:pt x="8081" y="6210"/>
                  <a:pt x="8018" y="6191"/>
                </a:cubicBezTo>
                <a:lnTo>
                  <a:pt x="7884" y="6128"/>
                </a:lnTo>
                <a:lnTo>
                  <a:pt x="7966" y="5970"/>
                </a:lnTo>
                <a:cubicBezTo>
                  <a:pt x="8708" y="4542"/>
                  <a:pt x="9659" y="2713"/>
                  <a:pt x="10876" y="372"/>
                </a:cubicBezTo>
                <a:cubicBezTo>
                  <a:pt x="10921" y="286"/>
                  <a:pt x="10970" y="203"/>
                  <a:pt x="11024" y="125"/>
                </a:cubicBezTo>
                <a:close/>
                <a:moveTo>
                  <a:pt x="5426" y="0"/>
                </a:moveTo>
                <a:lnTo>
                  <a:pt x="6067" y="0"/>
                </a:lnTo>
                <a:lnTo>
                  <a:pt x="6023" y="84"/>
                </a:lnTo>
                <a:cubicBezTo>
                  <a:pt x="5517" y="1057"/>
                  <a:pt x="5517" y="1057"/>
                  <a:pt x="5517" y="1057"/>
                </a:cubicBezTo>
                <a:cubicBezTo>
                  <a:pt x="5383" y="1305"/>
                  <a:pt x="5383" y="1623"/>
                  <a:pt x="5517" y="1871"/>
                </a:cubicBezTo>
                <a:cubicBezTo>
                  <a:pt x="7588" y="5855"/>
                  <a:pt x="7588" y="5855"/>
                  <a:pt x="7588" y="5855"/>
                </a:cubicBezTo>
                <a:cubicBezTo>
                  <a:pt x="7655" y="5984"/>
                  <a:pt x="7749" y="6089"/>
                  <a:pt x="7860" y="6161"/>
                </a:cubicBezTo>
                <a:lnTo>
                  <a:pt x="7892" y="6175"/>
                </a:lnTo>
                <a:lnTo>
                  <a:pt x="7723" y="6500"/>
                </a:lnTo>
                <a:lnTo>
                  <a:pt x="7597" y="6742"/>
                </a:lnTo>
                <a:lnTo>
                  <a:pt x="7728" y="6803"/>
                </a:lnTo>
                <a:cubicBezTo>
                  <a:pt x="7798" y="6824"/>
                  <a:pt x="7872" y="6835"/>
                  <a:pt x="7948" y="6835"/>
                </a:cubicBezTo>
                <a:cubicBezTo>
                  <a:pt x="12630" y="6835"/>
                  <a:pt x="12630" y="6835"/>
                  <a:pt x="12630" y="6835"/>
                </a:cubicBezTo>
                <a:cubicBezTo>
                  <a:pt x="12923" y="6835"/>
                  <a:pt x="13206" y="6656"/>
                  <a:pt x="13347" y="6365"/>
                </a:cubicBezTo>
                <a:cubicBezTo>
                  <a:pt x="15693" y="1871"/>
                  <a:pt x="15693" y="1871"/>
                  <a:pt x="15693" y="1871"/>
                </a:cubicBezTo>
                <a:cubicBezTo>
                  <a:pt x="15845" y="1591"/>
                  <a:pt x="15845" y="1232"/>
                  <a:pt x="15693" y="952"/>
                </a:cubicBezTo>
                <a:cubicBezTo>
                  <a:pt x="15547" y="671"/>
                  <a:pt x="15409" y="408"/>
                  <a:pt x="15280" y="161"/>
                </a:cubicBezTo>
                <a:lnTo>
                  <a:pt x="15196" y="0"/>
                </a:lnTo>
                <a:lnTo>
                  <a:pt x="21578" y="0"/>
                </a:lnTo>
                <a:lnTo>
                  <a:pt x="21578" y="21600"/>
                </a:lnTo>
                <a:lnTo>
                  <a:pt x="9649" y="21600"/>
                </a:lnTo>
                <a:lnTo>
                  <a:pt x="9518" y="21348"/>
                </a:lnTo>
                <a:cubicBezTo>
                  <a:pt x="8703" y="19781"/>
                  <a:pt x="7400" y="17273"/>
                  <a:pt x="5314" y="13261"/>
                </a:cubicBezTo>
                <a:cubicBezTo>
                  <a:pt x="4953" y="12593"/>
                  <a:pt x="4953" y="11740"/>
                  <a:pt x="5314" y="11072"/>
                </a:cubicBezTo>
                <a:cubicBezTo>
                  <a:pt x="5314" y="11072"/>
                  <a:pt x="5314" y="11072"/>
                  <a:pt x="7379" y="7100"/>
                </a:cubicBezTo>
                <a:lnTo>
                  <a:pt x="7553" y="6765"/>
                </a:lnTo>
                <a:lnTo>
                  <a:pt x="7547" y="6762"/>
                </a:lnTo>
                <a:cubicBezTo>
                  <a:pt x="7422" y="6681"/>
                  <a:pt x="7316" y="6563"/>
                  <a:pt x="7240" y="6417"/>
                </a:cubicBezTo>
                <a:cubicBezTo>
                  <a:pt x="7240" y="6417"/>
                  <a:pt x="7240" y="6417"/>
                  <a:pt x="4904" y="1924"/>
                </a:cubicBezTo>
                <a:cubicBezTo>
                  <a:pt x="4752" y="1643"/>
                  <a:pt x="4752" y="1285"/>
                  <a:pt x="4904" y="1005"/>
                </a:cubicBezTo>
                <a:cubicBezTo>
                  <a:pt x="4904" y="1005"/>
                  <a:pt x="4904" y="1005"/>
                  <a:pt x="5320" y="205"/>
                </a:cubicBezTo>
                <a:close/>
              </a:path>
            </a:pathLst>
          </a:custGeom>
          <a:solidFill>
            <a:srgbClr val="808080">
              <a:alpha val="1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6" name="Tytuł 3"/>
          <p:cNvSpPr txBox="1">
            <a:spLocks noGrp="1"/>
          </p:cNvSpPr>
          <p:nvPr>
            <p:ph type="ctrTitle"/>
          </p:nvPr>
        </p:nvSpPr>
        <p:spPr>
          <a:xfrm>
            <a:off x="1356918" y="1575220"/>
            <a:ext cx="10835083" cy="2274388"/>
          </a:xfrm>
          <a:prstGeom prst="rect">
            <a:avLst/>
          </a:prstGeom>
        </p:spPr>
        <p:txBody>
          <a:bodyPr anchor="t"/>
          <a:lstStyle>
            <a:lvl1pPr algn="l">
              <a:defRPr sz="3900"/>
            </a:lvl1pPr>
          </a:lstStyle>
          <a:p>
            <a:r>
              <a:rPr dirty="0"/>
              <a:t>ADMEDVOICE - </a:t>
            </a:r>
            <a:r>
              <a:rPr dirty="0" err="1"/>
              <a:t>Adaptacyjny</a:t>
            </a:r>
            <a:r>
              <a:rPr dirty="0"/>
              <a:t> system </a:t>
            </a:r>
            <a:r>
              <a:rPr dirty="0" err="1"/>
              <a:t>inteligentnego</a:t>
            </a:r>
            <a:r>
              <a:rPr dirty="0"/>
              <a:t> </a:t>
            </a:r>
            <a:r>
              <a:rPr dirty="0" err="1"/>
              <a:t>przetwarzania</a:t>
            </a:r>
            <a:r>
              <a:rPr dirty="0"/>
              <a:t> </a:t>
            </a:r>
            <a:r>
              <a:rPr dirty="0" err="1"/>
              <a:t>mowy</a:t>
            </a:r>
            <a:r>
              <a:rPr dirty="0"/>
              <a:t> </a:t>
            </a:r>
            <a:r>
              <a:rPr dirty="0" err="1"/>
              <a:t>lekarzy</a:t>
            </a:r>
            <a:r>
              <a:rPr dirty="0"/>
              <a:t> </a:t>
            </a:r>
            <a:r>
              <a:rPr dirty="0" err="1"/>
              <a:t>wraz</a:t>
            </a:r>
            <a:r>
              <a:rPr dirty="0"/>
              <a:t> ze </a:t>
            </a:r>
            <a:r>
              <a:rPr dirty="0" err="1"/>
              <a:t>strukturalizacją</a:t>
            </a:r>
            <a:r>
              <a:rPr dirty="0"/>
              <a:t> </a:t>
            </a:r>
            <a:r>
              <a:rPr dirty="0" err="1"/>
              <a:t>wyników</a:t>
            </a:r>
            <a:r>
              <a:rPr dirty="0"/>
              <a:t> </a:t>
            </a:r>
            <a:r>
              <a:rPr dirty="0" err="1"/>
              <a:t>badań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wspomaganiem</a:t>
            </a:r>
            <a:r>
              <a:rPr dirty="0"/>
              <a:t> </a:t>
            </a:r>
            <a:r>
              <a:rPr dirty="0" err="1"/>
              <a:t>procesu</a:t>
            </a:r>
            <a:r>
              <a:rPr dirty="0"/>
              <a:t> </a:t>
            </a:r>
            <a:r>
              <a:rPr dirty="0" err="1"/>
              <a:t>terapeutycznego</a:t>
            </a:r>
            <a:endParaRPr dirty="0"/>
          </a:p>
        </p:txBody>
      </p:sp>
      <p:sp>
        <p:nvSpPr>
          <p:cNvPr id="97" name="Podtytuł 4"/>
          <p:cNvSpPr txBox="1">
            <a:spLocks noGrp="1"/>
          </p:cNvSpPr>
          <p:nvPr>
            <p:ph type="subTitle" sz="quarter" idx="1"/>
          </p:nvPr>
        </p:nvSpPr>
        <p:spPr>
          <a:xfrm>
            <a:off x="2316714" y="4224843"/>
            <a:ext cx="9337222" cy="581401"/>
          </a:xfrm>
          <a:prstGeom prst="rect">
            <a:avLst/>
          </a:prstGeom>
        </p:spPr>
        <p:txBody>
          <a:bodyPr anchor="b">
            <a:normAutofit fontScale="77500" lnSpcReduction="20000"/>
          </a:bodyPr>
          <a:lstStyle>
            <a:lvl1pPr algn="l">
              <a:defRPr sz="2000"/>
            </a:lvl1pPr>
          </a:lstStyle>
          <a:p>
            <a:r>
              <a:rPr lang="pl-PL" dirty="0"/>
              <a:t>Koordynacja Projektu: </a:t>
            </a:r>
            <a:r>
              <a:rPr dirty="0"/>
              <a:t> </a:t>
            </a:r>
            <a:r>
              <a:rPr lang="pl-PL" dirty="0"/>
              <a:t>prof. </a:t>
            </a:r>
            <a:r>
              <a:rPr dirty="0"/>
              <a:t>A. Czyżewski</a:t>
            </a:r>
            <a:r>
              <a:rPr lang="pl-PL" dirty="0"/>
              <a:t> (PG)</a:t>
            </a:r>
            <a:r>
              <a:rPr dirty="0"/>
              <a:t>, </a:t>
            </a:r>
            <a:r>
              <a:rPr lang="pl-PL" dirty="0"/>
              <a:t>prof. </a:t>
            </a:r>
            <a:r>
              <a:rPr dirty="0"/>
              <a:t>K. Narkiewicz</a:t>
            </a:r>
            <a:r>
              <a:rPr lang="pl-PL" dirty="0"/>
              <a:t> (</a:t>
            </a:r>
            <a:r>
              <a:rPr lang="pl-PL" dirty="0" err="1"/>
              <a:t>GUMed</a:t>
            </a:r>
            <a:r>
              <a:rPr lang="pl-PL" dirty="0"/>
              <a:t>)</a:t>
            </a:r>
            <a:r>
              <a:rPr dirty="0"/>
              <a:t>, M. Budzisz</a:t>
            </a:r>
            <a:r>
              <a:rPr lang="pl-PL" dirty="0"/>
              <a:t> (</a:t>
            </a:r>
            <a:r>
              <a:rPr lang="pl-PL" dirty="0" err="1"/>
              <a:t>eTRUST</a:t>
            </a:r>
            <a:r>
              <a:rPr lang="pl-PL" dirty="0"/>
              <a:t> sp. z o. o.),</a:t>
            </a:r>
          </a:p>
          <a:p>
            <a:r>
              <a:rPr lang="pl-PL" dirty="0"/>
              <a:t>D. Szplit (Współpraca z  UCK)</a:t>
            </a:r>
            <a:endParaRPr dirty="0"/>
          </a:p>
        </p:txBody>
      </p:sp>
      <p:grpSp>
        <p:nvGrpSpPr>
          <p:cNvPr id="100" name="Group 24"/>
          <p:cNvGrpSpPr/>
          <p:nvPr/>
        </p:nvGrpSpPr>
        <p:grpSpPr>
          <a:xfrm>
            <a:off x="443895" y="561256"/>
            <a:ext cx="1125045" cy="847207"/>
            <a:chOff x="0" y="0"/>
            <a:chExt cx="1125043" cy="847206"/>
          </a:xfrm>
        </p:grpSpPr>
        <p:sp>
          <p:nvSpPr>
            <p:cNvPr id="98" name="Freeform 5"/>
            <p:cNvSpPr/>
            <p:nvPr/>
          </p:nvSpPr>
          <p:spPr>
            <a:xfrm>
              <a:off x="0" y="251826"/>
              <a:ext cx="671695" cy="59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extrusionOk="0">
                  <a:moveTo>
                    <a:pt x="6129" y="21600"/>
                  </a:moveTo>
                  <a:cubicBezTo>
                    <a:pt x="5634" y="21600"/>
                    <a:pt x="5028" y="21225"/>
                    <a:pt x="4808" y="20757"/>
                  </a:cubicBezTo>
                  <a:cubicBezTo>
                    <a:pt x="186" y="11674"/>
                    <a:pt x="186" y="11674"/>
                    <a:pt x="186" y="11674"/>
                  </a:cubicBezTo>
                  <a:cubicBezTo>
                    <a:pt x="-62" y="11175"/>
                    <a:pt x="-62" y="10425"/>
                    <a:pt x="186" y="9926"/>
                  </a:cubicBezTo>
                  <a:cubicBezTo>
                    <a:pt x="4808" y="843"/>
                    <a:pt x="4808" y="843"/>
                    <a:pt x="4808" y="843"/>
                  </a:cubicBezTo>
                  <a:cubicBezTo>
                    <a:pt x="5028" y="375"/>
                    <a:pt x="5634" y="0"/>
                    <a:pt x="6129" y="0"/>
                  </a:cubicBezTo>
                  <a:cubicBezTo>
                    <a:pt x="15374" y="0"/>
                    <a:pt x="15374" y="0"/>
                    <a:pt x="15374" y="0"/>
                  </a:cubicBezTo>
                  <a:cubicBezTo>
                    <a:pt x="15842" y="0"/>
                    <a:pt x="16448" y="375"/>
                    <a:pt x="16695" y="843"/>
                  </a:cubicBezTo>
                  <a:cubicBezTo>
                    <a:pt x="21318" y="9926"/>
                    <a:pt x="21318" y="9926"/>
                    <a:pt x="21318" y="9926"/>
                  </a:cubicBezTo>
                  <a:cubicBezTo>
                    <a:pt x="21538" y="10425"/>
                    <a:pt x="21538" y="11175"/>
                    <a:pt x="21318" y="11674"/>
                  </a:cubicBezTo>
                  <a:cubicBezTo>
                    <a:pt x="16695" y="20757"/>
                    <a:pt x="16695" y="20757"/>
                    <a:pt x="16695" y="20757"/>
                  </a:cubicBezTo>
                  <a:cubicBezTo>
                    <a:pt x="16448" y="21225"/>
                    <a:pt x="15842" y="21600"/>
                    <a:pt x="15374" y="21600"/>
                  </a:cubicBezTo>
                  <a:lnTo>
                    <a:pt x="6129" y="21600"/>
                  </a:lnTo>
                  <a:close/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9" name="Freeform 5"/>
            <p:cNvSpPr/>
            <p:nvPr/>
          </p:nvSpPr>
          <p:spPr>
            <a:xfrm>
              <a:off x="577532" y="0"/>
              <a:ext cx="547512" cy="485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extrusionOk="0">
                  <a:moveTo>
                    <a:pt x="6129" y="21600"/>
                  </a:moveTo>
                  <a:cubicBezTo>
                    <a:pt x="5634" y="21600"/>
                    <a:pt x="5028" y="21225"/>
                    <a:pt x="4808" y="20757"/>
                  </a:cubicBezTo>
                  <a:cubicBezTo>
                    <a:pt x="186" y="11674"/>
                    <a:pt x="186" y="11674"/>
                    <a:pt x="186" y="11674"/>
                  </a:cubicBezTo>
                  <a:cubicBezTo>
                    <a:pt x="-62" y="11175"/>
                    <a:pt x="-62" y="10425"/>
                    <a:pt x="186" y="9926"/>
                  </a:cubicBezTo>
                  <a:cubicBezTo>
                    <a:pt x="4808" y="843"/>
                    <a:pt x="4808" y="843"/>
                    <a:pt x="4808" y="843"/>
                  </a:cubicBezTo>
                  <a:cubicBezTo>
                    <a:pt x="5028" y="375"/>
                    <a:pt x="5634" y="0"/>
                    <a:pt x="6129" y="0"/>
                  </a:cubicBezTo>
                  <a:cubicBezTo>
                    <a:pt x="15374" y="0"/>
                    <a:pt x="15374" y="0"/>
                    <a:pt x="15374" y="0"/>
                  </a:cubicBezTo>
                  <a:cubicBezTo>
                    <a:pt x="15842" y="0"/>
                    <a:pt x="16448" y="375"/>
                    <a:pt x="16695" y="843"/>
                  </a:cubicBezTo>
                  <a:cubicBezTo>
                    <a:pt x="21318" y="9926"/>
                    <a:pt x="21318" y="9926"/>
                    <a:pt x="21318" y="9926"/>
                  </a:cubicBezTo>
                  <a:cubicBezTo>
                    <a:pt x="21538" y="10425"/>
                    <a:pt x="21538" y="11175"/>
                    <a:pt x="21318" y="11674"/>
                  </a:cubicBezTo>
                  <a:cubicBezTo>
                    <a:pt x="16695" y="20757"/>
                    <a:pt x="16695" y="20757"/>
                    <a:pt x="16695" y="20757"/>
                  </a:cubicBezTo>
                  <a:cubicBezTo>
                    <a:pt x="16448" y="21225"/>
                    <a:pt x="15842" y="21600"/>
                    <a:pt x="15374" y="21600"/>
                  </a:cubicBezTo>
                  <a:lnTo>
                    <a:pt x="6129" y="21600"/>
                  </a:lnTo>
                  <a:close/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1" name="pole tekstowe 1"/>
          <p:cNvSpPr txBox="1"/>
          <p:nvPr/>
        </p:nvSpPr>
        <p:spPr>
          <a:xfrm>
            <a:off x="1752119" y="5558399"/>
            <a:ext cx="865656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rPr dirty="0"/>
              <a:t>ADMEDVOICE „</a:t>
            </a:r>
            <a:r>
              <a:rPr lang="pl-PL" dirty="0"/>
              <a:t>spotkanie z DI MZ</a:t>
            </a:r>
            <a:r>
              <a:rPr dirty="0"/>
              <a:t>”, dn. 24.0</a:t>
            </a:r>
            <a:r>
              <a:rPr lang="pl-PL" dirty="0"/>
              <a:t>4</a:t>
            </a:r>
            <a:r>
              <a:rPr dirty="0"/>
              <a:t>.2003 r. </a:t>
            </a:r>
            <a:r>
              <a:rPr dirty="0" err="1"/>
              <a:t>godz</a:t>
            </a:r>
            <a:r>
              <a:rPr dirty="0"/>
              <a:t>. </a:t>
            </a:r>
            <a:r>
              <a:rPr lang="pl-PL" dirty="0"/>
              <a:t>09</a:t>
            </a:r>
            <a:r>
              <a:rPr dirty="0"/>
              <a:t>:</a:t>
            </a:r>
            <a:r>
              <a:rPr lang="pl-PL" dirty="0"/>
              <a:t>0</a:t>
            </a:r>
            <a:r>
              <a:rPr dirty="0"/>
              <a:t>0 </a:t>
            </a:r>
          </a:p>
        </p:txBody>
      </p:sp>
      <p:pic>
        <p:nvPicPr>
          <p:cNvPr id="102" name="Obraz 5" descr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611" y="460906"/>
            <a:ext cx="1708960" cy="10688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ytuł 1"/>
          <p:cNvSpPr txBox="1">
            <a:spLocks noGrp="1"/>
          </p:cNvSpPr>
          <p:nvPr>
            <p:ph type="title"/>
          </p:nvPr>
        </p:nvSpPr>
        <p:spPr>
          <a:xfrm>
            <a:off x="838200" y="-3517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Scenariusze –sala szpitalna, SOR</a:t>
            </a:r>
          </a:p>
        </p:txBody>
      </p:sp>
      <p:pic>
        <p:nvPicPr>
          <p:cNvPr id="128" name="Symbol zastępczy zawartości 4" descr="Symbol zastępczy zawartości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9" y="1741966"/>
            <a:ext cx="3963281" cy="3299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Symbol zastępczy zawartości 4" descr="Symbol zastępczy zawartości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661" y="845816"/>
            <a:ext cx="4351339" cy="4351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Symbol zastępczy zawartości 4" descr="Symbol zastępczy zawartości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597" y="1704911"/>
            <a:ext cx="3374065" cy="3374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Akustyczna sonda kierunkowa</a:t>
            </a:r>
          </a:p>
        </p:txBody>
      </p:sp>
      <p:pic>
        <p:nvPicPr>
          <p:cNvPr id="133" name="Symbol zastępczy zawartości 3" descr="Symbol zastępczy zawartości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70" y="1525703"/>
            <a:ext cx="4145227" cy="4757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Obraz 4" descr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409" y="1202407"/>
            <a:ext cx="6985852" cy="3391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Obraz 5" descr="Obraz 5"/>
          <p:cNvPicPr>
            <a:picLocks noChangeAspect="1"/>
          </p:cNvPicPr>
          <p:nvPr/>
        </p:nvPicPr>
        <p:blipFill>
          <a:blip r:embed="rId4"/>
          <a:srcRect l="19017" r="21865"/>
          <a:stretch>
            <a:fillRect/>
          </a:stretch>
        </p:blipFill>
        <p:spPr>
          <a:xfrm>
            <a:off x="9130341" y="3959935"/>
            <a:ext cx="2418459" cy="2322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Zadania – Faza I</a:t>
            </a:r>
          </a:p>
        </p:txBody>
      </p:sp>
      <p:sp>
        <p:nvSpPr>
          <p:cNvPr id="138" name="Symbol zastępczy zawartości 2"/>
          <p:cNvSpPr txBox="1">
            <a:spLocks noGrp="1"/>
          </p:cNvSpPr>
          <p:nvPr>
            <p:ph type="body" idx="1"/>
          </p:nvPr>
        </p:nvSpPr>
        <p:spPr>
          <a:xfrm>
            <a:off x="639148" y="1690688"/>
            <a:ext cx="10515601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4027" indent="-224027" defTabSz="896111">
              <a:lnSpc>
                <a:spcPct val="81000"/>
              </a:lnSpc>
              <a:spcBef>
                <a:spcPts val="900"/>
              </a:spcBef>
              <a:defRPr sz="1960"/>
            </a:pPr>
            <a:r>
              <a:rPr dirty="0" err="1"/>
              <a:t>Zad</a:t>
            </a:r>
            <a:r>
              <a:rPr dirty="0"/>
              <a:t>. 1 (GUM</a:t>
            </a:r>
            <a:r>
              <a:rPr lang="pl-PL" dirty="0" err="1"/>
              <a:t>ed</a:t>
            </a:r>
            <a:r>
              <a:rPr dirty="0"/>
              <a:t>)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Opracowanie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i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anonimizacja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zawartości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zasobu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korpusu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mowy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dla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sytuacji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klinicznych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(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wywiad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lekarski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,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badanie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radiologiczne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,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patomorfologiczne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,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kardiologiczne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,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opis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zabiegu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,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opis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akcji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reanimacyjnej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)</a:t>
            </a:r>
            <a:endParaRPr lang="pl-PL" sz="1800" b="1" dirty="0">
              <a:solidFill>
                <a:srgbClr val="333333"/>
              </a:solidFill>
              <a:latin typeface="DejaVuSans"/>
              <a:ea typeface="DejaVuSans"/>
              <a:cs typeface="DejaVuSans"/>
              <a:sym typeface="DejaVuSans"/>
            </a:endParaRPr>
          </a:p>
          <a:p>
            <a:pPr marL="224027" indent="-224027" defTabSz="896111">
              <a:lnSpc>
                <a:spcPct val="81000"/>
              </a:lnSpc>
              <a:spcBef>
                <a:spcPts val="900"/>
              </a:spcBef>
              <a:defRPr sz="1960"/>
            </a:pPr>
            <a:endParaRPr dirty="0"/>
          </a:p>
          <a:p>
            <a:pPr marL="224027" indent="-224027" defTabSz="896111">
              <a:lnSpc>
                <a:spcPct val="81000"/>
              </a:lnSpc>
              <a:spcBef>
                <a:spcPts val="900"/>
              </a:spcBef>
              <a:defRPr sz="1470" i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r>
              <a:rPr sz="1800" b="1" dirty="0" err="1"/>
              <a:t>Baza</a:t>
            </a:r>
            <a:r>
              <a:rPr sz="1800" b="1" dirty="0"/>
              <a:t> UCK jest </a:t>
            </a:r>
            <a:r>
              <a:rPr sz="1800" b="1" dirty="0" err="1"/>
              <a:t>największa</a:t>
            </a:r>
            <a:r>
              <a:rPr sz="1800" b="1" dirty="0"/>
              <a:t> </a:t>
            </a:r>
            <a:r>
              <a:rPr sz="1800" b="1" dirty="0" err="1"/>
              <a:t>zdigitalizowaną</a:t>
            </a:r>
            <a:r>
              <a:rPr sz="1800" b="1" dirty="0"/>
              <a:t> </a:t>
            </a:r>
            <a:r>
              <a:rPr sz="1800" b="1" dirty="0" err="1"/>
              <a:t>bazą</a:t>
            </a:r>
            <a:r>
              <a:rPr sz="1800" b="1" dirty="0"/>
              <a:t> </a:t>
            </a:r>
            <a:r>
              <a:rPr sz="1800" b="1" dirty="0" err="1"/>
              <a:t>pacjentów</a:t>
            </a:r>
            <a:r>
              <a:rPr sz="1800" b="1" dirty="0"/>
              <a:t> w </a:t>
            </a:r>
            <a:r>
              <a:rPr sz="1800" b="1" dirty="0" err="1"/>
              <a:t>Polsce</a:t>
            </a:r>
            <a:r>
              <a:rPr sz="1800" b="1" dirty="0"/>
              <a:t>, </a:t>
            </a:r>
            <a:r>
              <a:rPr sz="1800" b="1" dirty="0" err="1"/>
              <a:t>zawierającą</a:t>
            </a:r>
            <a:r>
              <a:rPr sz="1800" b="1" dirty="0"/>
              <a:t> </a:t>
            </a:r>
            <a:r>
              <a:rPr sz="1800" b="1" dirty="0" err="1"/>
              <a:t>dane</a:t>
            </a:r>
            <a:r>
              <a:rPr sz="1800" b="1" dirty="0"/>
              <a:t> 1, 4 </a:t>
            </a:r>
            <a:r>
              <a:rPr sz="1800" b="1" dirty="0" err="1"/>
              <a:t>mln</a:t>
            </a:r>
            <a:r>
              <a:rPr sz="1800" b="1" dirty="0"/>
              <a:t> </a:t>
            </a:r>
            <a:r>
              <a:rPr sz="1800" b="1" dirty="0" err="1"/>
              <a:t>pacjentów</a:t>
            </a:r>
            <a:r>
              <a:rPr sz="1800" dirty="0"/>
              <a:t>. </a:t>
            </a:r>
            <a:r>
              <a:rPr sz="1800" dirty="0" err="1"/>
              <a:t>GUMED</a:t>
            </a:r>
            <a:r>
              <a:rPr sz="1800" dirty="0"/>
              <a:t> </a:t>
            </a:r>
            <a:r>
              <a:rPr sz="1800" dirty="0" err="1"/>
              <a:t>otrzyma</a:t>
            </a:r>
            <a:r>
              <a:rPr sz="1800" dirty="0"/>
              <a:t> </a:t>
            </a:r>
            <a:r>
              <a:rPr sz="1800" dirty="0" err="1"/>
              <a:t>dostęp</a:t>
            </a:r>
            <a:r>
              <a:rPr sz="1800" dirty="0"/>
              <a:t> do </a:t>
            </a:r>
            <a:r>
              <a:rPr sz="1800" dirty="0" err="1"/>
              <a:t>danych</a:t>
            </a:r>
            <a:r>
              <a:rPr sz="1800" dirty="0"/>
              <a:t> po ich </a:t>
            </a:r>
            <a:r>
              <a:rPr sz="1800" dirty="0" err="1"/>
              <a:t>anonimizacji</a:t>
            </a:r>
            <a:r>
              <a:rPr sz="1800" dirty="0"/>
              <a:t>, na </a:t>
            </a:r>
            <a:r>
              <a:rPr sz="1800" dirty="0" err="1"/>
              <a:t>podstawie</a:t>
            </a:r>
            <a:r>
              <a:rPr sz="1800" dirty="0"/>
              <a:t> </a:t>
            </a:r>
            <a:r>
              <a:rPr sz="1800" dirty="0" err="1"/>
              <a:t>weryfikacji</a:t>
            </a:r>
            <a:r>
              <a:rPr sz="1800" dirty="0"/>
              <a:t> </a:t>
            </a:r>
            <a:r>
              <a:rPr sz="1800" dirty="0" err="1"/>
              <a:t>zgód</a:t>
            </a:r>
            <a:r>
              <a:rPr sz="1800" dirty="0"/>
              <a:t> </a:t>
            </a:r>
            <a:r>
              <a:rPr sz="1800" dirty="0" err="1"/>
              <a:t>udzielonych</a:t>
            </a:r>
            <a:r>
              <a:rPr sz="1800" dirty="0"/>
              <a:t> </a:t>
            </a:r>
            <a:r>
              <a:rPr sz="1800" dirty="0" err="1"/>
              <a:t>przez</a:t>
            </a:r>
            <a:r>
              <a:rPr sz="1800" dirty="0"/>
              <a:t> </a:t>
            </a:r>
            <a:r>
              <a:rPr sz="1800" dirty="0" err="1"/>
              <a:t>pacjentów</a:t>
            </a:r>
            <a:r>
              <a:rPr sz="1800" dirty="0"/>
              <a:t>. </a:t>
            </a:r>
            <a:r>
              <a:rPr sz="1800" dirty="0" err="1"/>
              <a:t>Szacowana</a:t>
            </a:r>
            <a:r>
              <a:rPr sz="1800" dirty="0"/>
              <a:t> </a:t>
            </a:r>
            <a:r>
              <a:rPr sz="1800" dirty="0" err="1"/>
              <a:t>wybrana</a:t>
            </a:r>
            <a:r>
              <a:rPr sz="1800" dirty="0"/>
              <a:t> </a:t>
            </a:r>
            <a:r>
              <a:rPr sz="1800" dirty="0" err="1"/>
              <a:t>baza</a:t>
            </a:r>
            <a:r>
              <a:rPr sz="1800" dirty="0"/>
              <a:t> </a:t>
            </a:r>
            <a:r>
              <a:rPr sz="1800" dirty="0" err="1"/>
              <a:t>tekstów</a:t>
            </a:r>
            <a:r>
              <a:rPr sz="1800" dirty="0"/>
              <a:t> </a:t>
            </a:r>
            <a:r>
              <a:rPr sz="1800" dirty="0" err="1"/>
              <a:t>będzie</a:t>
            </a:r>
            <a:r>
              <a:rPr sz="1800" dirty="0"/>
              <a:t> </a:t>
            </a:r>
            <a:r>
              <a:rPr sz="1800" dirty="0" err="1"/>
              <a:t>liczyła</a:t>
            </a:r>
            <a:r>
              <a:rPr sz="1800" dirty="0"/>
              <a:t> 10 </a:t>
            </a:r>
            <a:r>
              <a:rPr sz="1800" dirty="0" err="1"/>
              <a:t>tys</a:t>
            </a:r>
            <a:r>
              <a:rPr sz="1800" dirty="0"/>
              <a:t>. </a:t>
            </a:r>
            <a:r>
              <a:rPr sz="1800" dirty="0" err="1"/>
              <a:t>wpisów</a:t>
            </a:r>
            <a:r>
              <a:rPr sz="1800" dirty="0"/>
              <a:t> </a:t>
            </a:r>
            <a:r>
              <a:rPr sz="1800" i="0" dirty="0"/>
              <a:t>po 1000 </a:t>
            </a:r>
            <a:r>
              <a:rPr sz="1800" i="0" dirty="0" err="1"/>
              <a:t>dla</a:t>
            </a:r>
            <a:r>
              <a:rPr sz="1800" i="0" dirty="0"/>
              <a:t> </a:t>
            </a:r>
            <a:r>
              <a:rPr sz="1800" i="0" dirty="0" err="1"/>
              <a:t>każdej</a:t>
            </a:r>
            <a:r>
              <a:rPr sz="1800" i="0" dirty="0"/>
              <a:t> </a:t>
            </a:r>
            <a:r>
              <a:rPr sz="1800" i="0" dirty="0" err="1"/>
              <a:t>sytuacji</a:t>
            </a:r>
            <a:r>
              <a:rPr sz="1800" i="0" dirty="0"/>
              <a:t> </a:t>
            </a:r>
            <a:r>
              <a:rPr sz="1800" i="0" dirty="0" err="1"/>
              <a:t>klinicznej</a:t>
            </a:r>
            <a:r>
              <a:rPr sz="1800" i="0" dirty="0"/>
              <a:t>: </a:t>
            </a:r>
            <a:endParaRPr dirty="0"/>
          </a:p>
          <a:p>
            <a:pPr marL="224027" indent="-224027" defTabSz="896111">
              <a:lnSpc>
                <a:spcPct val="81000"/>
              </a:lnSpc>
              <a:spcBef>
                <a:spcPts val="900"/>
              </a:spcBef>
              <a:defRPr sz="147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endParaRPr lang="pl-PL" sz="1800" dirty="0"/>
          </a:p>
          <a:p>
            <a:pPr marL="224027" indent="-224027" defTabSz="896111">
              <a:lnSpc>
                <a:spcPct val="81000"/>
              </a:lnSpc>
              <a:spcBef>
                <a:spcPts val="900"/>
              </a:spcBef>
              <a:defRPr sz="147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r>
              <a:rPr sz="1800" dirty="0" err="1"/>
              <a:t>wywiad</a:t>
            </a:r>
            <a:r>
              <a:rPr sz="1800" dirty="0"/>
              <a:t> </a:t>
            </a:r>
            <a:r>
              <a:rPr sz="1800" dirty="0" err="1"/>
              <a:t>lekarski</a:t>
            </a:r>
            <a:r>
              <a:rPr sz="1800" dirty="0"/>
              <a:t>, </a:t>
            </a:r>
            <a:r>
              <a:rPr sz="1800" dirty="0" err="1"/>
              <a:t>wywiad</a:t>
            </a:r>
            <a:r>
              <a:rPr sz="1800" dirty="0"/>
              <a:t> </a:t>
            </a:r>
            <a:r>
              <a:rPr sz="1800" dirty="0" err="1"/>
              <a:t>i</a:t>
            </a:r>
            <a:r>
              <a:rPr sz="1800" dirty="0"/>
              <a:t> </a:t>
            </a:r>
            <a:r>
              <a:rPr sz="1800" dirty="0" err="1"/>
              <a:t>wynik</a:t>
            </a:r>
            <a:r>
              <a:rPr sz="1800" dirty="0"/>
              <a:t> </a:t>
            </a:r>
            <a:r>
              <a:rPr sz="1800" dirty="0" err="1"/>
              <a:t>badania</a:t>
            </a:r>
            <a:r>
              <a:rPr sz="1800" dirty="0"/>
              <a:t> </a:t>
            </a:r>
            <a:r>
              <a:rPr sz="1800" dirty="0" err="1"/>
              <a:t>onkologicznego</a:t>
            </a:r>
            <a:r>
              <a:rPr sz="1800" dirty="0"/>
              <a:t>, </a:t>
            </a:r>
            <a:r>
              <a:rPr sz="1800" dirty="0" err="1"/>
              <a:t>radiologicznego</a:t>
            </a:r>
            <a:r>
              <a:rPr sz="1800" dirty="0"/>
              <a:t>, </a:t>
            </a:r>
            <a:r>
              <a:rPr sz="1800" dirty="0" err="1"/>
              <a:t>patomorfologicznego</a:t>
            </a:r>
            <a:r>
              <a:rPr sz="1800" dirty="0"/>
              <a:t>,  </a:t>
            </a:r>
            <a:r>
              <a:rPr sz="1800" dirty="0" err="1"/>
              <a:t>kardiologicznego</a:t>
            </a:r>
            <a:r>
              <a:rPr sz="1800" dirty="0"/>
              <a:t>, </a:t>
            </a:r>
            <a:r>
              <a:rPr sz="1800" dirty="0" err="1"/>
              <a:t>przebieg</a:t>
            </a:r>
            <a:r>
              <a:rPr sz="1800" dirty="0"/>
              <a:t> </a:t>
            </a:r>
            <a:r>
              <a:rPr sz="1800" dirty="0" err="1"/>
              <a:t>zabiegu</a:t>
            </a:r>
            <a:r>
              <a:rPr sz="1800" dirty="0"/>
              <a:t> </a:t>
            </a:r>
            <a:r>
              <a:rPr sz="1800" dirty="0" err="1"/>
              <a:t>chirurgicznego</a:t>
            </a:r>
            <a:r>
              <a:rPr sz="1800" dirty="0"/>
              <a:t>, </a:t>
            </a:r>
            <a:r>
              <a:rPr sz="1800" dirty="0" err="1"/>
              <a:t>przebieg</a:t>
            </a:r>
            <a:r>
              <a:rPr sz="1800" dirty="0"/>
              <a:t> </a:t>
            </a:r>
            <a:r>
              <a:rPr sz="1800" dirty="0" err="1"/>
              <a:t>akcji</a:t>
            </a:r>
            <a:r>
              <a:rPr sz="1800" dirty="0"/>
              <a:t> </a:t>
            </a:r>
            <a:r>
              <a:rPr sz="1800" dirty="0" err="1"/>
              <a:t>reanimacyjnej</a:t>
            </a:r>
            <a:r>
              <a:rPr sz="1800" dirty="0"/>
              <a:t>, </a:t>
            </a:r>
            <a:r>
              <a:rPr sz="1800" dirty="0" err="1"/>
              <a:t>zalecenia</a:t>
            </a:r>
            <a:r>
              <a:rPr sz="1800" dirty="0"/>
              <a:t>, </a:t>
            </a:r>
            <a:r>
              <a:rPr sz="1800" dirty="0" err="1"/>
              <a:t>skierowanie</a:t>
            </a:r>
            <a:r>
              <a:rPr sz="1800" dirty="0"/>
              <a:t>,</a:t>
            </a:r>
            <a:r>
              <a:rPr lang="pl-PL" sz="1800" dirty="0"/>
              <a:t> </a:t>
            </a:r>
            <a:r>
              <a:rPr sz="1800" dirty="0" err="1"/>
              <a:t>recepta</a:t>
            </a:r>
            <a:r>
              <a:rPr sz="1800" dirty="0"/>
              <a:t> z </a:t>
            </a:r>
            <a:r>
              <a:rPr sz="1800" dirty="0" err="1"/>
              <a:t>nazwami</a:t>
            </a:r>
            <a:r>
              <a:rPr sz="1800" dirty="0"/>
              <a:t> </a:t>
            </a:r>
            <a:r>
              <a:rPr sz="1800" dirty="0" err="1"/>
              <a:t>leków</a:t>
            </a:r>
            <a:r>
              <a:rPr sz="1800" dirty="0"/>
              <a:t>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Zadania – Faza I</a:t>
            </a:r>
          </a:p>
        </p:txBody>
      </p:sp>
      <p:sp>
        <p:nvSpPr>
          <p:cNvPr id="142" name="Symbol zastępczy zawartości 2"/>
          <p:cNvSpPr txBox="1">
            <a:spLocks noGrp="1"/>
          </p:cNvSpPr>
          <p:nvPr>
            <p:ph type="body" idx="1"/>
          </p:nvPr>
        </p:nvSpPr>
        <p:spPr>
          <a:xfrm>
            <a:off x="611623" y="1469575"/>
            <a:ext cx="11154196" cy="459136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sz="2200"/>
            </a:pPr>
            <a:r>
              <a:rPr dirty="0" err="1"/>
              <a:t>Zad</a:t>
            </a:r>
            <a:r>
              <a:rPr dirty="0"/>
              <a:t>. 2 (PG) </a:t>
            </a:r>
            <a:r>
              <a:rPr sz="16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Metodyka</a:t>
            </a:r>
            <a:r>
              <a:rPr sz="16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6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rejestracji</a:t>
            </a:r>
            <a:r>
              <a:rPr sz="16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6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mowy</a:t>
            </a:r>
            <a:r>
              <a:rPr sz="16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6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personelu</a:t>
            </a:r>
            <a:r>
              <a:rPr sz="16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6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medycznego</a:t>
            </a:r>
            <a:r>
              <a:rPr sz="16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w </a:t>
            </a:r>
            <a:r>
              <a:rPr sz="16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zróżnicowanych</a:t>
            </a:r>
            <a:r>
              <a:rPr sz="16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6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warunkach</a:t>
            </a:r>
            <a:r>
              <a:rPr sz="16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6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akustycznych</a:t>
            </a:r>
            <a:r>
              <a:rPr sz="16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z </a:t>
            </a:r>
            <a:r>
              <a:rPr sz="16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ekstrakcją</a:t>
            </a:r>
            <a:r>
              <a:rPr sz="16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6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cech</a:t>
            </a:r>
            <a:r>
              <a:rPr sz="16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6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dystynktywnych</a:t>
            </a:r>
            <a:r>
              <a:rPr sz="16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6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oraz</a:t>
            </a:r>
            <a:r>
              <a:rPr sz="16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6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anonimizacją</a:t>
            </a:r>
            <a:r>
              <a:rPr sz="16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6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danych</a:t>
            </a:r>
            <a:r>
              <a:rPr sz="16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6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i</a:t>
            </a:r>
            <a:r>
              <a:rPr sz="16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6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przeprowadzeniem</a:t>
            </a:r>
            <a:r>
              <a:rPr sz="16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6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uczenia</a:t>
            </a:r>
            <a:r>
              <a:rPr sz="16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6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maszynowego</a:t>
            </a:r>
            <a:endParaRPr sz="2500" dirty="0"/>
          </a:p>
          <a:p>
            <a:pPr>
              <a:lnSpc>
                <a:spcPct val="81000"/>
              </a:lnSpc>
              <a:defRPr sz="160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r>
              <a:rPr dirty="0" err="1"/>
              <a:t>Należy</a:t>
            </a:r>
            <a:r>
              <a:rPr dirty="0"/>
              <a:t> </a:t>
            </a:r>
            <a:r>
              <a:rPr dirty="0" err="1"/>
              <a:t>dokonać</a:t>
            </a:r>
            <a:r>
              <a:rPr dirty="0"/>
              <a:t> </a:t>
            </a:r>
            <a:r>
              <a:rPr dirty="0" err="1"/>
              <a:t>nagrań</a:t>
            </a:r>
            <a:r>
              <a:rPr dirty="0"/>
              <a:t> </a:t>
            </a:r>
            <a:r>
              <a:rPr dirty="0" err="1"/>
              <a:t>mowy</a:t>
            </a:r>
            <a:r>
              <a:rPr dirty="0"/>
              <a:t> </a:t>
            </a:r>
            <a:r>
              <a:rPr dirty="0" err="1"/>
              <a:t>personelu</a:t>
            </a:r>
            <a:r>
              <a:rPr dirty="0"/>
              <a:t> </a:t>
            </a:r>
            <a:r>
              <a:rPr dirty="0" err="1"/>
              <a:t>medycznego</a:t>
            </a:r>
            <a:r>
              <a:rPr dirty="0"/>
              <a:t> w </a:t>
            </a:r>
            <a:r>
              <a:rPr dirty="0" err="1"/>
              <a:t>rzeczywistym</a:t>
            </a:r>
            <a:r>
              <a:rPr dirty="0"/>
              <a:t> </a:t>
            </a:r>
            <a:r>
              <a:rPr dirty="0" err="1"/>
              <a:t>akustycznym</a:t>
            </a:r>
            <a:r>
              <a:rPr dirty="0"/>
              <a:t> </a:t>
            </a:r>
            <a:r>
              <a:rPr dirty="0" err="1"/>
              <a:t>środowisku</a:t>
            </a:r>
            <a:r>
              <a:rPr dirty="0"/>
              <a:t> </a:t>
            </a:r>
            <a:r>
              <a:rPr dirty="0" err="1"/>
              <a:t>klinicznym</a:t>
            </a:r>
            <a:r>
              <a:rPr dirty="0"/>
              <a:t> </a:t>
            </a:r>
            <a:r>
              <a:rPr dirty="0" err="1"/>
              <a:t>włączając</a:t>
            </a:r>
            <a:r>
              <a:rPr dirty="0"/>
              <a:t> w to </a:t>
            </a:r>
            <a:r>
              <a:rPr dirty="0" err="1"/>
              <a:t>gabinety</a:t>
            </a:r>
            <a:r>
              <a:rPr dirty="0"/>
              <a:t> </a:t>
            </a:r>
            <a:r>
              <a:rPr dirty="0" err="1"/>
              <a:t>lekarskie</a:t>
            </a:r>
            <a:r>
              <a:rPr dirty="0"/>
              <a:t>, </a:t>
            </a:r>
            <a:r>
              <a:rPr dirty="0" err="1"/>
              <a:t>pomieszczenie</a:t>
            </a:r>
            <a:r>
              <a:rPr dirty="0"/>
              <a:t>, w </a:t>
            </a:r>
            <a:r>
              <a:rPr dirty="0" err="1"/>
              <a:t>których</a:t>
            </a:r>
            <a:r>
              <a:rPr dirty="0"/>
              <a:t> </a:t>
            </a:r>
            <a:r>
              <a:rPr dirty="0" err="1"/>
              <a:t>tworzone</a:t>
            </a:r>
            <a:r>
              <a:rPr dirty="0"/>
              <a:t> </a:t>
            </a:r>
            <a:r>
              <a:rPr dirty="0" err="1"/>
              <a:t>są</a:t>
            </a:r>
            <a:r>
              <a:rPr dirty="0"/>
              <a:t> </a:t>
            </a:r>
            <a:r>
              <a:rPr dirty="0" err="1"/>
              <a:t>opisy</a:t>
            </a:r>
            <a:r>
              <a:rPr dirty="0"/>
              <a:t> </a:t>
            </a:r>
            <a:r>
              <a:rPr dirty="0" err="1"/>
              <a:t>radiologiczne</a:t>
            </a:r>
            <a:r>
              <a:rPr dirty="0"/>
              <a:t>, sale </a:t>
            </a:r>
            <a:r>
              <a:rPr dirty="0" err="1"/>
              <a:t>zabiegowe</a:t>
            </a:r>
            <a:r>
              <a:rPr dirty="0"/>
              <a:t>, </a:t>
            </a:r>
            <a:r>
              <a:rPr dirty="0" err="1"/>
              <a:t>kliniczny</a:t>
            </a:r>
            <a:r>
              <a:rPr dirty="0"/>
              <a:t> </a:t>
            </a:r>
            <a:r>
              <a:rPr dirty="0" err="1"/>
              <a:t>oddział</a:t>
            </a:r>
            <a:r>
              <a:rPr dirty="0"/>
              <a:t> </a:t>
            </a:r>
            <a:r>
              <a:rPr dirty="0" err="1"/>
              <a:t>ratunkowy</a:t>
            </a:r>
            <a:r>
              <a:rPr dirty="0"/>
              <a:t> (KOR). </a:t>
            </a:r>
            <a:r>
              <a:rPr lang="pl-PL" dirty="0"/>
              <a:t>S</a:t>
            </a:r>
            <a:r>
              <a:rPr b="1" dirty="0" err="1"/>
              <a:t>łownictwo</a:t>
            </a:r>
            <a:r>
              <a:rPr b="1" dirty="0"/>
              <a:t> </a:t>
            </a:r>
            <a:r>
              <a:rPr b="1" dirty="0" err="1"/>
              <a:t>wykorzystywane</a:t>
            </a:r>
            <a:r>
              <a:rPr b="1" dirty="0"/>
              <a:t> do </a:t>
            </a:r>
            <a:r>
              <a:rPr b="1" dirty="0" err="1"/>
              <a:t>tworzenia</a:t>
            </a:r>
            <a:r>
              <a:rPr b="1" dirty="0"/>
              <a:t> </a:t>
            </a:r>
            <a:r>
              <a:rPr b="1" dirty="0" err="1"/>
              <a:t>opisów</a:t>
            </a:r>
            <a:r>
              <a:rPr b="1" dirty="0"/>
              <a:t> </a:t>
            </a:r>
            <a:r>
              <a:rPr b="1" dirty="0" err="1"/>
              <a:t>chorób</a:t>
            </a:r>
            <a:r>
              <a:rPr b="1" dirty="0"/>
              <a:t>, </a:t>
            </a:r>
            <a:r>
              <a:rPr b="1" dirty="0" err="1"/>
              <a:t>wypełniania</a:t>
            </a:r>
            <a:r>
              <a:rPr b="1" dirty="0"/>
              <a:t> kart </a:t>
            </a:r>
            <a:r>
              <a:rPr b="1" dirty="0" err="1"/>
              <a:t>pacjenta</a:t>
            </a:r>
            <a:r>
              <a:rPr b="1" dirty="0"/>
              <a:t>, </a:t>
            </a:r>
            <a:r>
              <a:rPr b="1" dirty="0" err="1"/>
              <a:t>ordynowania</a:t>
            </a:r>
            <a:r>
              <a:rPr b="1" dirty="0"/>
              <a:t> </a:t>
            </a:r>
            <a:r>
              <a:rPr b="1" dirty="0" err="1"/>
              <a:t>badań</a:t>
            </a:r>
            <a:r>
              <a:rPr b="1" dirty="0"/>
              <a:t>, </a:t>
            </a:r>
            <a:r>
              <a:rPr b="1" dirty="0" err="1"/>
              <a:t>zabiegów</a:t>
            </a:r>
            <a:r>
              <a:rPr b="1" dirty="0"/>
              <a:t> </a:t>
            </a:r>
            <a:r>
              <a:rPr b="1" dirty="0" err="1"/>
              <a:t>i</a:t>
            </a:r>
            <a:r>
              <a:rPr b="1" dirty="0"/>
              <a:t> </a:t>
            </a:r>
            <a:r>
              <a:rPr b="1" dirty="0" err="1"/>
              <a:t>leków</a:t>
            </a:r>
            <a:r>
              <a:rPr b="1" dirty="0"/>
              <a:t>. </a:t>
            </a:r>
            <a:endParaRPr sz="2500" b="1" dirty="0"/>
          </a:p>
          <a:p>
            <a:pPr>
              <a:lnSpc>
                <a:spcPct val="81000"/>
              </a:lnSpc>
              <a:defRPr sz="160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r>
              <a:rPr dirty="0" err="1"/>
              <a:t>Nagrań</a:t>
            </a:r>
            <a:r>
              <a:rPr dirty="0"/>
              <a:t> </a:t>
            </a:r>
            <a:r>
              <a:rPr dirty="0" err="1"/>
              <a:t>należy</a:t>
            </a:r>
            <a:r>
              <a:rPr dirty="0"/>
              <a:t> </a:t>
            </a:r>
            <a:r>
              <a:rPr dirty="0" err="1"/>
              <a:t>dokonać</a:t>
            </a:r>
            <a:r>
              <a:rPr dirty="0"/>
              <a:t> </a:t>
            </a:r>
            <a:r>
              <a:rPr b="1" dirty="0" err="1"/>
              <a:t>równolegle</a:t>
            </a:r>
            <a:r>
              <a:rPr b="1" dirty="0"/>
              <a:t> za </a:t>
            </a:r>
            <a:r>
              <a:rPr b="1" dirty="0" err="1"/>
              <a:t>pomocą</a:t>
            </a:r>
            <a:r>
              <a:rPr b="1" dirty="0"/>
              <a:t> </a:t>
            </a:r>
            <a:r>
              <a:rPr b="1" dirty="0" err="1"/>
              <a:t>mikrofonu</a:t>
            </a:r>
            <a:r>
              <a:rPr b="1" dirty="0"/>
              <a:t> </a:t>
            </a:r>
            <a:r>
              <a:rPr b="1" dirty="0" err="1"/>
              <a:t>przymocowanego</a:t>
            </a:r>
            <a:r>
              <a:rPr b="1" dirty="0"/>
              <a:t> do </a:t>
            </a:r>
            <a:r>
              <a:rPr b="1" dirty="0" err="1"/>
              <a:t>ubrania</a:t>
            </a:r>
            <a:r>
              <a:rPr b="1" dirty="0"/>
              <a:t>, tam </a:t>
            </a:r>
            <a:r>
              <a:rPr b="1" dirty="0" err="1"/>
              <a:t>gdzie</a:t>
            </a:r>
            <a:r>
              <a:rPr b="1" dirty="0"/>
              <a:t> to </a:t>
            </a:r>
            <a:r>
              <a:rPr b="1" dirty="0" err="1"/>
              <a:t>możliwe</a:t>
            </a:r>
            <a:r>
              <a:rPr b="1" dirty="0"/>
              <a:t> z </a:t>
            </a:r>
            <a:r>
              <a:rPr b="1" dirty="0" err="1"/>
              <a:t>użyciem</a:t>
            </a:r>
            <a:r>
              <a:rPr b="1" dirty="0"/>
              <a:t> </a:t>
            </a:r>
            <a:r>
              <a:rPr b="1" dirty="0" err="1"/>
              <a:t>mikrofonu</a:t>
            </a:r>
            <a:r>
              <a:rPr b="1" dirty="0"/>
              <a:t> </a:t>
            </a:r>
            <a:r>
              <a:rPr b="1" dirty="0" err="1"/>
              <a:t>wbudowanego</a:t>
            </a:r>
            <a:r>
              <a:rPr b="1" dirty="0"/>
              <a:t> w </a:t>
            </a:r>
            <a:r>
              <a:rPr b="1" dirty="0" err="1"/>
              <a:t>urządzenia</a:t>
            </a:r>
            <a:r>
              <a:rPr b="1" dirty="0"/>
              <a:t> </a:t>
            </a:r>
            <a:r>
              <a:rPr b="1" dirty="0" err="1"/>
              <a:t>komputerowe</a:t>
            </a:r>
            <a:r>
              <a:rPr b="1" dirty="0"/>
              <a:t> </a:t>
            </a:r>
            <a:r>
              <a:rPr b="1" dirty="0" err="1"/>
              <a:t>lub</a:t>
            </a:r>
            <a:r>
              <a:rPr b="1" dirty="0"/>
              <a:t> </a:t>
            </a:r>
            <a:r>
              <a:rPr b="1" dirty="0" err="1"/>
              <a:t>mikrofonu</a:t>
            </a:r>
            <a:r>
              <a:rPr b="1" dirty="0"/>
              <a:t> </a:t>
            </a:r>
            <a:r>
              <a:rPr b="1" dirty="0" err="1"/>
              <a:t>biurkowego</a:t>
            </a:r>
            <a:r>
              <a:rPr b="1" dirty="0"/>
              <a:t> </a:t>
            </a:r>
            <a:r>
              <a:rPr b="1" dirty="0" err="1"/>
              <a:t>oraz</a:t>
            </a:r>
            <a:r>
              <a:rPr b="1" dirty="0"/>
              <a:t> w </a:t>
            </a:r>
            <a:r>
              <a:rPr b="1" dirty="0" err="1"/>
              <a:t>przypadku</a:t>
            </a:r>
            <a:r>
              <a:rPr b="1" dirty="0"/>
              <a:t> </a:t>
            </a:r>
            <a:r>
              <a:rPr b="1" dirty="0" err="1"/>
              <a:t>trudnych</a:t>
            </a:r>
            <a:r>
              <a:rPr b="1" dirty="0"/>
              <a:t> </a:t>
            </a:r>
            <a:r>
              <a:rPr b="1" dirty="0" err="1"/>
              <a:t>warunków</a:t>
            </a:r>
            <a:r>
              <a:rPr b="1" dirty="0"/>
              <a:t> </a:t>
            </a:r>
            <a:r>
              <a:rPr b="1" dirty="0" err="1"/>
              <a:t>akustycznych</a:t>
            </a:r>
            <a:r>
              <a:rPr b="1" dirty="0"/>
              <a:t> </a:t>
            </a:r>
            <a:r>
              <a:rPr b="1" dirty="0" err="1"/>
              <a:t>oraz</a:t>
            </a:r>
            <a:r>
              <a:rPr b="1" dirty="0"/>
              <a:t> </a:t>
            </a:r>
            <a:r>
              <a:rPr b="1" dirty="0" err="1"/>
              <a:t>potrzeby</a:t>
            </a:r>
            <a:r>
              <a:rPr b="1" dirty="0"/>
              <a:t> </a:t>
            </a:r>
            <a:r>
              <a:rPr b="1" dirty="0" err="1"/>
              <a:t>pozyskania</a:t>
            </a:r>
            <a:r>
              <a:rPr b="1" dirty="0"/>
              <a:t> </a:t>
            </a:r>
            <a:r>
              <a:rPr b="1" dirty="0" err="1"/>
              <a:t>głosu</a:t>
            </a:r>
            <a:r>
              <a:rPr b="1" dirty="0"/>
              <a:t> </a:t>
            </a:r>
            <a:r>
              <a:rPr b="1" dirty="0" err="1"/>
              <a:t>wielu</a:t>
            </a:r>
            <a:r>
              <a:rPr b="1" dirty="0"/>
              <a:t> </a:t>
            </a:r>
            <a:r>
              <a:rPr b="1" dirty="0" err="1"/>
              <a:t>mówców</a:t>
            </a:r>
            <a:r>
              <a:rPr b="1" dirty="0"/>
              <a:t> (np. KOR), </a:t>
            </a:r>
            <a:r>
              <a:rPr b="1" dirty="0" err="1"/>
              <a:t>również</a:t>
            </a:r>
            <a:r>
              <a:rPr b="1" dirty="0"/>
              <a:t> za </a:t>
            </a:r>
            <a:r>
              <a:rPr b="1" dirty="0" err="1"/>
              <a:t>pomocą</a:t>
            </a:r>
            <a:r>
              <a:rPr b="1" dirty="0"/>
              <a:t> </a:t>
            </a:r>
            <a:r>
              <a:rPr b="1" dirty="0" err="1"/>
              <a:t>akustycznej</a:t>
            </a:r>
            <a:r>
              <a:rPr b="1" dirty="0"/>
              <a:t> </a:t>
            </a:r>
            <a:r>
              <a:rPr b="1" dirty="0" err="1"/>
              <a:t>sondy</a:t>
            </a:r>
            <a:r>
              <a:rPr b="1" dirty="0"/>
              <a:t> </a:t>
            </a:r>
            <a:r>
              <a:rPr b="1" dirty="0" err="1"/>
              <a:t>natężeniowej</a:t>
            </a:r>
            <a:r>
              <a:rPr b="1" dirty="0"/>
              <a:t> </a:t>
            </a:r>
            <a:r>
              <a:rPr dirty="0" err="1"/>
              <a:t>umożliwiającej</a:t>
            </a:r>
            <a:r>
              <a:rPr dirty="0"/>
              <a:t> </a:t>
            </a:r>
            <a:r>
              <a:rPr dirty="0" err="1"/>
              <a:t>ekstrakcję</a:t>
            </a:r>
            <a:r>
              <a:rPr dirty="0"/>
              <a:t> </a:t>
            </a:r>
            <a:r>
              <a:rPr dirty="0" err="1"/>
              <a:t>głosu</a:t>
            </a:r>
            <a:r>
              <a:rPr dirty="0"/>
              <a:t> </a:t>
            </a:r>
            <a:r>
              <a:rPr dirty="0" err="1"/>
              <a:t>poszczególnych</a:t>
            </a:r>
            <a:r>
              <a:rPr dirty="0"/>
              <a:t> </a:t>
            </a:r>
            <a:r>
              <a:rPr dirty="0" err="1"/>
              <a:t>mówców</a:t>
            </a:r>
            <a:r>
              <a:rPr dirty="0"/>
              <a:t> z </a:t>
            </a:r>
            <a:r>
              <a:rPr dirty="0" err="1"/>
              <a:t>otoczenia</a:t>
            </a:r>
            <a:r>
              <a:rPr dirty="0"/>
              <a:t> </a:t>
            </a:r>
            <a:r>
              <a:rPr dirty="0" err="1"/>
              <a:t>akustycznego</a:t>
            </a:r>
            <a:r>
              <a:rPr dirty="0"/>
              <a:t>.</a:t>
            </a:r>
            <a:endParaRPr sz="2500" dirty="0"/>
          </a:p>
          <a:p>
            <a:pPr>
              <a:lnSpc>
                <a:spcPct val="81000"/>
              </a:lnSpc>
              <a:defRPr sz="180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endParaRPr sz="2500" dirty="0"/>
          </a:p>
          <a:p>
            <a:pPr>
              <a:lnSpc>
                <a:spcPct val="81000"/>
              </a:lnSpc>
              <a:defRPr sz="160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r>
              <a:rPr dirty="0" err="1"/>
              <a:t>Serwerowe</a:t>
            </a:r>
            <a:r>
              <a:rPr dirty="0"/>
              <a:t> </a:t>
            </a:r>
            <a:r>
              <a:rPr dirty="0" err="1"/>
              <a:t>repozytorium</a:t>
            </a:r>
            <a:r>
              <a:rPr dirty="0"/>
              <a:t> </a:t>
            </a:r>
            <a:r>
              <a:rPr dirty="0" err="1"/>
              <a:t>nagrań</a:t>
            </a:r>
            <a:r>
              <a:rPr dirty="0"/>
              <a:t> o </a:t>
            </a:r>
            <a:r>
              <a:rPr dirty="0" err="1"/>
              <a:t>pojemności</a:t>
            </a:r>
            <a:r>
              <a:rPr dirty="0"/>
              <a:t> min. 100 </a:t>
            </a:r>
            <a:r>
              <a:rPr dirty="0" err="1"/>
              <a:t>godz</a:t>
            </a:r>
            <a:r>
              <a:rPr dirty="0"/>
              <a:t>. (</a:t>
            </a:r>
            <a:r>
              <a:rPr dirty="0" err="1"/>
              <a:t>nagrany</a:t>
            </a:r>
            <a:r>
              <a:rPr dirty="0"/>
              <a:t> z </a:t>
            </a:r>
            <a:r>
              <a:rPr dirty="0" err="1"/>
              <a:t>udziałem</a:t>
            </a:r>
            <a:r>
              <a:rPr dirty="0"/>
              <a:t> 100 </a:t>
            </a:r>
            <a:r>
              <a:rPr dirty="0" err="1"/>
              <a:t>mówców</a:t>
            </a:r>
            <a:r>
              <a:rPr dirty="0"/>
              <a:t> </a:t>
            </a:r>
            <a:r>
              <a:rPr dirty="0" err="1"/>
              <a:t>słownik</a:t>
            </a:r>
            <a:r>
              <a:rPr dirty="0"/>
              <a:t>)</a:t>
            </a:r>
            <a:endParaRPr sz="2500" dirty="0"/>
          </a:p>
          <a:p>
            <a:pPr>
              <a:lnSpc>
                <a:spcPct val="81000"/>
              </a:lnSpc>
              <a:defRPr sz="160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r>
              <a:rPr dirty="0" err="1"/>
              <a:t>Zaimplementowana</a:t>
            </a:r>
            <a:r>
              <a:rPr dirty="0"/>
              <a:t> tec</a:t>
            </a:r>
            <a:r>
              <a:rPr lang="pl-PL" dirty="0" err="1"/>
              <a:t>hnologia</a:t>
            </a:r>
            <a:r>
              <a:rPr lang="pl-PL" dirty="0"/>
              <a:t> </a:t>
            </a:r>
            <a:r>
              <a:rPr lang="pl-PL" dirty="0" err="1"/>
              <a:t>anaonimizacji</a:t>
            </a:r>
            <a:r>
              <a:rPr lang="pl-PL" dirty="0"/>
              <a:t> </a:t>
            </a:r>
            <a:r>
              <a:rPr dirty="0" err="1"/>
              <a:t>głosów</a:t>
            </a:r>
            <a:r>
              <a:rPr dirty="0"/>
              <a:t> (</a:t>
            </a:r>
            <a:r>
              <a:rPr dirty="0" err="1"/>
              <a:t>VAE</a:t>
            </a:r>
            <a:r>
              <a:rPr dirty="0"/>
              <a:t>)</a:t>
            </a:r>
            <a:endParaRPr sz="1800" dirty="0"/>
          </a:p>
          <a:p>
            <a:pPr>
              <a:lnSpc>
                <a:spcPct val="81000"/>
              </a:lnSpc>
              <a:defRPr sz="160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r>
              <a:rPr dirty="0" err="1"/>
              <a:t>Opracowany</a:t>
            </a:r>
            <a:r>
              <a:rPr dirty="0"/>
              <a:t> </a:t>
            </a:r>
            <a:r>
              <a:rPr dirty="0" err="1"/>
              <a:t>mechanizm</a:t>
            </a:r>
            <a:r>
              <a:rPr dirty="0"/>
              <a:t> </a:t>
            </a:r>
            <a:r>
              <a:rPr dirty="0" err="1"/>
              <a:t>ułatwiający</a:t>
            </a:r>
            <a:r>
              <a:rPr dirty="0"/>
              <a:t> </a:t>
            </a:r>
            <a:r>
              <a:rPr dirty="0" err="1"/>
              <a:t>dodawanie</a:t>
            </a:r>
            <a:r>
              <a:rPr dirty="0"/>
              <a:t> </a:t>
            </a:r>
            <a:r>
              <a:rPr dirty="0" err="1"/>
              <a:t>baz</a:t>
            </a:r>
            <a:r>
              <a:rPr dirty="0"/>
              <a:t> </a:t>
            </a:r>
            <a:r>
              <a:rPr dirty="0" err="1"/>
              <a:t>nagrań</a:t>
            </a:r>
            <a:r>
              <a:rPr dirty="0"/>
              <a:t> </a:t>
            </a:r>
            <a:r>
              <a:rPr dirty="0" err="1"/>
              <a:t>dostępnych</a:t>
            </a:r>
            <a:r>
              <a:rPr dirty="0"/>
              <a:t> w </a:t>
            </a:r>
            <a:r>
              <a:rPr dirty="0" err="1"/>
              <a:t>Internecie</a:t>
            </a:r>
            <a:endParaRPr sz="2500" dirty="0"/>
          </a:p>
          <a:p>
            <a:pPr>
              <a:lnSpc>
                <a:spcPct val="81000"/>
              </a:lnSpc>
              <a:defRPr sz="160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r>
              <a:rPr dirty="0" err="1"/>
              <a:t>Parametryzacja</a:t>
            </a:r>
            <a:r>
              <a:rPr dirty="0"/>
              <a:t> (</a:t>
            </a:r>
            <a:r>
              <a:rPr lang="pl-PL" dirty="0"/>
              <a:t>np. </a:t>
            </a:r>
            <a:r>
              <a:rPr dirty="0" err="1"/>
              <a:t>MFCC</a:t>
            </a:r>
            <a:r>
              <a:rPr dirty="0"/>
              <a:t>)</a:t>
            </a:r>
            <a:endParaRPr sz="2500" dirty="0"/>
          </a:p>
          <a:p>
            <a:pPr>
              <a:lnSpc>
                <a:spcPct val="81000"/>
              </a:lnSpc>
              <a:defRPr sz="160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r>
              <a:rPr dirty="0" err="1"/>
              <a:t>Zrealizowany</a:t>
            </a:r>
            <a:r>
              <a:rPr dirty="0"/>
              <a:t> </a:t>
            </a:r>
            <a:r>
              <a:rPr dirty="0" err="1"/>
              <a:t>trening</a:t>
            </a:r>
            <a:r>
              <a:rPr dirty="0"/>
              <a:t> – 200 </a:t>
            </a:r>
            <a:r>
              <a:rPr dirty="0" err="1"/>
              <a:t>epok</a:t>
            </a:r>
            <a:r>
              <a:rPr dirty="0"/>
              <a:t>, </a:t>
            </a:r>
            <a:r>
              <a:rPr dirty="0" err="1"/>
              <a:t>WER</a:t>
            </a:r>
            <a:r>
              <a:rPr dirty="0"/>
              <a:t> &lt;6%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Zadania – Faza I</a:t>
            </a:r>
          </a:p>
        </p:txBody>
      </p:sp>
      <p:sp>
        <p:nvSpPr>
          <p:cNvPr id="145" name="Symbol zastępczy zawartości 2"/>
          <p:cNvSpPr txBox="1">
            <a:spLocks noGrp="1"/>
          </p:cNvSpPr>
          <p:nvPr>
            <p:ph type="body" idx="1"/>
          </p:nvPr>
        </p:nvSpPr>
        <p:spPr>
          <a:xfrm>
            <a:off x="765371" y="1590956"/>
            <a:ext cx="10515601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72000"/>
              </a:lnSpc>
              <a:defRPr sz="2200"/>
            </a:pPr>
            <a:r>
              <a:rPr dirty="0" err="1"/>
              <a:t>Zad</a:t>
            </a:r>
            <a:r>
              <a:rPr dirty="0"/>
              <a:t>. 3 (</a:t>
            </a:r>
            <a:r>
              <a:rPr dirty="0" err="1"/>
              <a:t>eTRUST</a:t>
            </a:r>
            <a:r>
              <a:rPr dirty="0"/>
              <a:t>) </a:t>
            </a:r>
            <a:r>
              <a:rPr sz="20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Badawcza</a:t>
            </a:r>
            <a:r>
              <a:rPr sz="20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20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analiza</a:t>
            </a:r>
            <a:r>
              <a:rPr sz="20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20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rozwiązań</a:t>
            </a:r>
            <a:r>
              <a:rPr sz="20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w </a:t>
            </a:r>
            <a:r>
              <a:rPr sz="20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celu</a:t>
            </a:r>
            <a:r>
              <a:rPr sz="20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20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zaprojektowania</a:t>
            </a:r>
            <a:r>
              <a:rPr sz="20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20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inteligentnych</a:t>
            </a:r>
            <a:r>
              <a:rPr sz="20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20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formularzy</a:t>
            </a:r>
            <a:r>
              <a:rPr sz="20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20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elektronicznych</a:t>
            </a:r>
            <a:r>
              <a:rPr sz="20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do </a:t>
            </a:r>
            <a:r>
              <a:rPr sz="20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wypełniania</a:t>
            </a:r>
            <a:r>
              <a:rPr sz="20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20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głosowego</a:t>
            </a:r>
            <a:r>
              <a:rPr sz="20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z </a:t>
            </a:r>
            <a:r>
              <a:rPr sz="20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automatyczną</a:t>
            </a:r>
            <a:r>
              <a:rPr sz="20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20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walidacją</a:t>
            </a:r>
            <a:r>
              <a:rPr sz="20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20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kompletności</a:t>
            </a:r>
            <a:r>
              <a:rPr sz="20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20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treści</a:t>
            </a:r>
            <a:r>
              <a:rPr sz="20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20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i</a:t>
            </a:r>
            <a:r>
              <a:rPr sz="20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20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algorytmizacji</a:t>
            </a:r>
            <a:r>
              <a:rPr sz="20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20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opisu</a:t>
            </a:r>
            <a:r>
              <a:rPr sz="20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20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wyników</a:t>
            </a:r>
            <a:r>
              <a:rPr sz="20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20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badań</a:t>
            </a:r>
            <a:endParaRPr lang="pl-PL" sz="2000" b="1" dirty="0">
              <a:solidFill>
                <a:srgbClr val="333333"/>
              </a:solidFill>
              <a:latin typeface="DejaVuSans"/>
              <a:ea typeface="DejaVuSans"/>
              <a:cs typeface="DejaVuSans"/>
              <a:sym typeface="DejaVuSans"/>
            </a:endParaRPr>
          </a:p>
          <a:p>
            <a:pPr>
              <a:lnSpc>
                <a:spcPct val="72000"/>
              </a:lnSpc>
              <a:defRPr sz="2200"/>
            </a:pPr>
            <a:endParaRPr sz="2400" dirty="0"/>
          </a:p>
          <a:p>
            <a:pPr>
              <a:lnSpc>
                <a:spcPct val="72000"/>
              </a:lnSpc>
              <a:defRPr sz="160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r>
              <a:rPr sz="2000" dirty="0" err="1"/>
              <a:t>Wykonawca</a:t>
            </a:r>
            <a:r>
              <a:rPr sz="2000" dirty="0"/>
              <a:t> ze </a:t>
            </a:r>
            <a:r>
              <a:rPr sz="2000" dirty="0" err="1"/>
              <a:t>względu</a:t>
            </a:r>
            <a:r>
              <a:rPr sz="2000" dirty="0"/>
              <a:t> na </a:t>
            </a:r>
            <a:r>
              <a:rPr sz="2000" dirty="0" err="1"/>
              <a:t>prowadzone</a:t>
            </a:r>
            <a:r>
              <a:rPr sz="2000" dirty="0"/>
              <a:t> </a:t>
            </a:r>
            <a:r>
              <a:rPr sz="2000" dirty="0" err="1"/>
              <a:t>wcześniej</a:t>
            </a:r>
            <a:r>
              <a:rPr sz="2000" dirty="0"/>
              <a:t> </a:t>
            </a:r>
            <a:r>
              <a:rPr sz="2000" dirty="0" err="1"/>
              <a:t>projekty</a:t>
            </a:r>
            <a:r>
              <a:rPr sz="2000" dirty="0"/>
              <a:t> </a:t>
            </a:r>
            <a:r>
              <a:rPr sz="2000" b="1" dirty="0" err="1"/>
              <a:t>zna</a:t>
            </a:r>
            <a:r>
              <a:rPr sz="2000" b="1" dirty="0"/>
              <a:t> </a:t>
            </a:r>
            <a:r>
              <a:rPr sz="2000" b="1" dirty="0" err="1"/>
              <a:t>bardzo</a:t>
            </a:r>
            <a:r>
              <a:rPr sz="2000" b="1" dirty="0"/>
              <a:t> </a:t>
            </a:r>
            <a:r>
              <a:rPr sz="2000" b="1" dirty="0" err="1"/>
              <a:t>dobrze</a:t>
            </a:r>
            <a:r>
              <a:rPr sz="2000" b="1" dirty="0"/>
              <a:t> </a:t>
            </a:r>
            <a:r>
              <a:rPr sz="2000" b="1" dirty="0" err="1"/>
              <a:t>strukturę</a:t>
            </a:r>
            <a:r>
              <a:rPr sz="2000" b="1" dirty="0"/>
              <a:t> </a:t>
            </a:r>
            <a:r>
              <a:rPr sz="2000" b="1" dirty="0" err="1"/>
              <a:t>systemu</a:t>
            </a:r>
            <a:r>
              <a:rPr sz="2000" b="1" dirty="0"/>
              <a:t> </a:t>
            </a:r>
            <a:r>
              <a:rPr sz="2000" b="1" dirty="0" err="1"/>
              <a:t>CliniNet</a:t>
            </a:r>
            <a:r>
              <a:rPr sz="2000" b="1" dirty="0"/>
              <a:t> </a:t>
            </a:r>
            <a:r>
              <a:rPr sz="2000" b="1" dirty="0" err="1"/>
              <a:t>oraz</a:t>
            </a:r>
            <a:r>
              <a:rPr sz="2000" b="1" dirty="0"/>
              <a:t> </a:t>
            </a:r>
            <a:r>
              <a:rPr sz="2000" b="1" dirty="0" err="1"/>
              <a:t>systemów</a:t>
            </a:r>
            <a:r>
              <a:rPr sz="2000" b="1" dirty="0"/>
              <a:t> HIS</a:t>
            </a:r>
            <a:r>
              <a:rPr sz="2000" dirty="0"/>
              <a:t>. </a:t>
            </a:r>
            <a:r>
              <a:rPr sz="2000" dirty="0" err="1"/>
              <a:t>Wykonawca</a:t>
            </a:r>
            <a:r>
              <a:rPr sz="2000" dirty="0"/>
              <a:t> </a:t>
            </a:r>
            <a:r>
              <a:rPr sz="2000" dirty="0" err="1"/>
              <a:t>zadania</a:t>
            </a:r>
            <a:r>
              <a:rPr sz="2000" dirty="0"/>
              <a:t> </a:t>
            </a:r>
            <a:r>
              <a:rPr sz="2000" dirty="0" err="1"/>
              <a:t>wskaże</a:t>
            </a:r>
            <a:r>
              <a:rPr sz="2000" dirty="0"/>
              <a:t>, </a:t>
            </a:r>
            <a:r>
              <a:rPr sz="2000" dirty="0" err="1"/>
              <a:t>jakie</a:t>
            </a:r>
            <a:r>
              <a:rPr sz="2000" dirty="0"/>
              <a:t> </a:t>
            </a:r>
            <a:r>
              <a:rPr sz="2000" dirty="0" err="1"/>
              <a:t>typy</a:t>
            </a:r>
            <a:r>
              <a:rPr sz="2000" dirty="0"/>
              <a:t> </a:t>
            </a:r>
            <a:r>
              <a:rPr sz="2000" dirty="0" err="1"/>
              <a:t>danych</a:t>
            </a:r>
            <a:r>
              <a:rPr sz="2000" dirty="0"/>
              <a:t> </a:t>
            </a:r>
            <a:r>
              <a:rPr sz="2000" dirty="0" err="1"/>
              <a:t>tekstowych</a:t>
            </a:r>
            <a:r>
              <a:rPr sz="2000" dirty="0"/>
              <a:t> </a:t>
            </a:r>
            <a:r>
              <a:rPr sz="2000" dirty="0" err="1"/>
              <a:t>oraz</a:t>
            </a:r>
            <a:r>
              <a:rPr sz="2000" dirty="0"/>
              <a:t> </a:t>
            </a:r>
            <a:r>
              <a:rPr sz="2000" dirty="0" err="1"/>
              <a:t>formularzowych</a:t>
            </a:r>
            <a:r>
              <a:rPr sz="2000" dirty="0"/>
              <a:t> </a:t>
            </a:r>
            <a:r>
              <a:rPr sz="2000" dirty="0" err="1"/>
              <a:t>dostępne</a:t>
            </a:r>
            <a:r>
              <a:rPr sz="2000" dirty="0"/>
              <a:t> </a:t>
            </a:r>
            <a:r>
              <a:rPr sz="2000" dirty="0" err="1"/>
              <a:t>są</a:t>
            </a:r>
            <a:r>
              <a:rPr sz="2000" dirty="0"/>
              <a:t> w </a:t>
            </a:r>
            <a:r>
              <a:rPr sz="2000" dirty="0" err="1"/>
              <a:t>systemie</a:t>
            </a:r>
            <a:r>
              <a:rPr sz="2000" dirty="0"/>
              <a:t> HIS </a:t>
            </a:r>
            <a:r>
              <a:rPr sz="2000" dirty="0" err="1"/>
              <a:t>i</a:t>
            </a:r>
            <a:r>
              <a:rPr sz="2000" dirty="0"/>
              <a:t> </a:t>
            </a:r>
            <a:r>
              <a:rPr sz="2000" dirty="0" err="1"/>
              <a:t>możliwie</a:t>
            </a:r>
            <a:r>
              <a:rPr sz="2000" dirty="0"/>
              <a:t> do </a:t>
            </a:r>
            <a:r>
              <a:rPr sz="2000" dirty="0" err="1"/>
              <a:t>pobrania</a:t>
            </a:r>
            <a:r>
              <a:rPr sz="2000" dirty="0"/>
              <a:t>. W ten </a:t>
            </a:r>
            <a:r>
              <a:rPr sz="2000" dirty="0" err="1"/>
              <a:t>sposób</a:t>
            </a:r>
            <a:r>
              <a:rPr sz="2000" dirty="0"/>
              <a:t> </a:t>
            </a:r>
            <a:r>
              <a:rPr sz="2000" dirty="0" err="1"/>
              <a:t>określi</a:t>
            </a:r>
            <a:r>
              <a:rPr sz="2000" dirty="0"/>
              <a:t>, w </a:t>
            </a:r>
            <a:r>
              <a:rPr sz="2000" dirty="0" err="1"/>
              <a:t>jaki</a:t>
            </a:r>
            <a:r>
              <a:rPr sz="2000" dirty="0"/>
              <a:t> </a:t>
            </a:r>
            <a:r>
              <a:rPr sz="2000" dirty="0" err="1"/>
              <a:t>sposób</a:t>
            </a:r>
            <a:r>
              <a:rPr sz="2000" dirty="0"/>
              <a:t> </a:t>
            </a:r>
            <a:r>
              <a:rPr sz="2000" dirty="0" err="1"/>
              <a:t>można</a:t>
            </a:r>
            <a:r>
              <a:rPr sz="2000" dirty="0"/>
              <a:t> </a:t>
            </a:r>
            <a:r>
              <a:rPr sz="2000" dirty="0" err="1"/>
              <a:t>wykorzystać</a:t>
            </a:r>
            <a:r>
              <a:rPr sz="2000" dirty="0"/>
              <a:t> </a:t>
            </a:r>
            <a:r>
              <a:rPr sz="2000" dirty="0" err="1"/>
              <a:t>szynę</a:t>
            </a:r>
            <a:r>
              <a:rPr sz="2000" dirty="0"/>
              <a:t> </a:t>
            </a:r>
            <a:r>
              <a:rPr sz="2000" dirty="0" err="1"/>
              <a:t>danych</a:t>
            </a:r>
            <a:r>
              <a:rPr sz="2000" dirty="0"/>
              <a:t> </a:t>
            </a:r>
            <a:r>
              <a:rPr sz="2000" dirty="0" err="1"/>
              <a:t>służącą</a:t>
            </a:r>
            <a:r>
              <a:rPr sz="2000" dirty="0"/>
              <a:t> </a:t>
            </a:r>
            <a:r>
              <a:rPr sz="2000" dirty="0" err="1"/>
              <a:t>eksportowi</a:t>
            </a:r>
            <a:r>
              <a:rPr sz="2000" dirty="0"/>
              <a:t> </a:t>
            </a:r>
            <a:r>
              <a:rPr sz="2000" dirty="0" err="1"/>
              <a:t>danych</a:t>
            </a:r>
            <a:r>
              <a:rPr sz="2000" dirty="0"/>
              <a:t>.</a:t>
            </a:r>
            <a:endParaRPr lang="pl-PL" sz="2000" dirty="0"/>
          </a:p>
          <a:p>
            <a:pPr>
              <a:lnSpc>
                <a:spcPct val="72000"/>
              </a:lnSpc>
              <a:defRPr sz="160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endParaRPr sz="1800" dirty="0"/>
          </a:p>
          <a:p>
            <a:pPr>
              <a:lnSpc>
                <a:spcPct val="72000"/>
              </a:lnSpc>
              <a:defRPr sz="160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r>
              <a:rPr sz="2000" b="1" dirty="0" err="1"/>
              <a:t>Opracowanie</a:t>
            </a:r>
            <a:r>
              <a:rPr sz="2000" b="1" dirty="0"/>
              <a:t> co </a:t>
            </a:r>
            <a:r>
              <a:rPr sz="2000" b="1" dirty="0" err="1"/>
              <a:t>najmniej</a:t>
            </a:r>
            <a:r>
              <a:rPr sz="2000" b="1" dirty="0"/>
              <a:t> 10 </a:t>
            </a:r>
            <a:r>
              <a:rPr sz="2000" b="1" dirty="0" err="1"/>
              <a:t>schematów</a:t>
            </a:r>
            <a:r>
              <a:rPr sz="2000" b="1" dirty="0"/>
              <a:t> </a:t>
            </a:r>
            <a:r>
              <a:rPr sz="2000" b="1" dirty="0" err="1"/>
              <a:t>oznaczania</a:t>
            </a:r>
            <a:r>
              <a:rPr sz="2000" b="1" dirty="0"/>
              <a:t> </a:t>
            </a:r>
            <a:r>
              <a:rPr sz="2000" b="1" dirty="0" err="1"/>
              <a:t>danych</a:t>
            </a:r>
            <a:r>
              <a:rPr sz="2000" b="1" dirty="0"/>
              <a:t> w </a:t>
            </a:r>
            <a:r>
              <a:rPr sz="2000" b="1" dirty="0" err="1"/>
              <a:t>bazie</a:t>
            </a:r>
            <a:r>
              <a:rPr sz="2000" b="1" dirty="0"/>
              <a:t> </a:t>
            </a:r>
            <a:r>
              <a:rPr sz="2000" b="1" dirty="0" err="1"/>
              <a:t>CliniNet</a:t>
            </a:r>
            <a:r>
              <a:rPr sz="2000" b="1" dirty="0"/>
              <a:t> </a:t>
            </a:r>
            <a:r>
              <a:rPr sz="2000" dirty="0" err="1"/>
              <a:t>i</a:t>
            </a:r>
            <a:r>
              <a:rPr sz="2000" dirty="0"/>
              <a:t> na </a:t>
            </a:r>
            <a:r>
              <a:rPr sz="2000" dirty="0" err="1"/>
              <a:t>tej</a:t>
            </a:r>
            <a:r>
              <a:rPr sz="2000" dirty="0"/>
              <a:t> </a:t>
            </a:r>
            <a:r>
              <a:rPr sz="2000" dirty="0" err="1"/>
              <a:t>podstawie</a:t>
            </a:r>
            <a:r>
              <a:rPr sz="2000" dirty="0"/>
              <a:t> </a:t>
            </a:r>
            <a:r>
              <a:rPr sz="2000" dirty="0" err="1"/>
              <a:t>opracowanie</a:t>
            </a:r>
            <a:r>
              <a:rPr sz="2000" dirty="0"/>
              <a:t> co </a:t>
            </a:r>
            <a:r>
              <a:rPr sz="2000" dirty="0" err="1"/>
              <a:t>najmniej</a:t>
            </a:r>
            <a:r>
              <a:rPr sz="2000" dirty="0"/>
              <a:t> 10 </a:t>
            </a:r>
            <a:r>
              <a:rPr sz="2000" dirty="0" err="1"/>
              <a:t>zapytań</a:t>
            </a:r>
            <a:r>
              <a:rPr sz="2000" dirty="0"/>
              <a:t> (</a:t>
            </a:r>
            <a:r>
              <a:rPr sz="2000" dirty="0" err="1"/>
              <a:t>zgodnie</a:t>
            </a:r>
            <a:r>
              <a:rPr sz="2000" dirty="0"/>
              <a:t> z </a:t>
            </a:r>
            <a:r>
              <a:rPr sz="2000" dirty="0" err="1"/>
              <a:t>metodologią</a:t>
            </a:r>
            <a:r>
              <a:rPr sz="2000" dirty="0"/>
              <a:t> Agile) </a:t>
            </a:r>
            <a:r>
              <a:rPr sz="2000" dirty="0" err="1"/>
              <a:t>jako</a:t>
            </a:r>
            <a:r>
              <a:rPr sz="2000" dirty="0"/>
              <a:t> 10 </a:t>
            </a:r>
            <a:r>
              <a:rPr sz="2000" dirty="0" err="1"/>
              <a:t>struktur</a:t>
            </a:r>
            <a:r>
              <a:rPr sz="2000" dirty="0"/>
              <a:t> </a:t>
            </a:r>
            <a:r>
              <a:rPr sz="2000" dirty="0" err="1"/>
              <a:t>pliku</a:t>
            </a:r>
            <a:r>
              <a:rPr sz="2000" dirty="0"/>
              <a:t> JSON, </a:t>
            </a:r>
            <a:r>
              <a:rPr sz="2000" dirty="0" err="1"/>
              <a:t>jako</a:t>
            </a:r>
            <a:r>
              <a:rPr sz="2000" dirty="0"/>
              <a:t> </a:t>
            </a:r>
            <a:r>
              <a:rPr sz="2000" dirty="0" err="1"/>
              <a:t>źródło</a:t>
            </a:r>
            <a:r>
              <a:rPr sz="2000" dirty="0"/>
              <a:t> </a:t>
            </a:r>
            <a:r>
              <a:rPr sz="2000" dirty="0" err="1"/>
              <a:t>wyselekcjonowania</a:t>
            </a:r>
            <a:r>
              <a:rPr sz="2000" dirty="0"/>
              <a:t> </a:t>
            </a:r>
            <a:r>
              <a:rPr sz="2000" dirty="0" err="1"/>
              <a:t>danych</a:t>
            </a:r>
            <a:r>
              <a:rPr sz="2000" dirty="0"/>
              <a:t> </a:t>
            </a:r>
            <a:r>
              <a:rPr sz="2000" dirty="0" err="1"/>
              <a:t>tekstowych</a:t>
            </a:r>
            <a:r>
              <a:rPr sz="2000" dirty="0"/>
              <a:t> z </a:t>
            </a:r>
            <a:r>
              <a:rPr sz="2000" dirty="0" err="1"/>
              <a:t>pomocą</a:t>
            </a:r>
            <a:r>
              <a:rPr sz="2000" dirty="0"/>
              <a:t> </a:t>
            </a:r>
            <a:r>
              <a:rPr sz="2000" dirty="0" err="1"/>
              <a:t>szyny</a:t>
            </a:r>
            <a:r>
              <a:rPr sz="2000" dirty="0"/>
              <a:t> </a:t>
            </a:r>
            <a:r>
              <a:rPr sz="2000" dirty="0" err="1"/>
              <a:t>danych</a:t>
            </a:r>
            <a:r>
              <a:rPr sz="2000" dirty="0"/>
              <a:t> </a:t>
            </a:r>
            <a:r>
              <a:rPr sz="2000" dirty="0" err="1"/>
              <a:t>licencjonowanej</a:t>
            </a:r>
            <a:r>
              <a:rPr sz="2000" dirty="0"/>
              <a:t> </a:t>
            </a:r>
            <a:r>
              <a:rPr sz="2000" dirty="0" err="1"/>
              <a:t>przez</a:t>
            </a:r>
            <a:r>
              <a:rPr sz="2000" dirty="0"/>
              <a:t> UCK </a:t>
            </a:r>
            <a:r>
              <a:rPr sz="2000" dirty="0" err="1"/>
              <a:t>GUMED</a:t>
            </a:r>
            <a:r>
              <a:rPr sz="2000" dirty="0"/>
              <a:t>.</a:t>
            </a:r>
            <a:endParaRPr sz="1800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Zadania – Faza I</a:t>
            </a:r>
          </a:p>
        </p:txBody>
      </p:sp>
      <p:sp>
        <p:nvSpPr>
          <p:cNvPr id="148" name="Symbol zastępczy zawartości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Zad</a:t>
            </a:r>
            <a:r>
              <a:rPr dirty="0"/>
              <a:t>. 4 (GUM</a:t>
            </a:r>
            <a:r>
              <a:rPr lang="pl-PL" dirty="0" err="1"/>
              <a:t>ed</a:t>
            </a:r>
            <a:r>
              <a:rPr dirty="0"/>
              <a:t>)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Opracowanie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sposobów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mapowania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i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tagowania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zawartości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zasobu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korpusu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mowy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dla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wyspecyfikowanych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sytuacji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klinicznych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,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celem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identyfikacji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treści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w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połączeniu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ze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strukturą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formularzy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zapisu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informacji</a:t>
            </a:r>
            <a:endParaRPr sz="1800" b="1" dirty="0">
              <a:solidFill>
                <a:srgbClr val="333333"/>
              </a:solidFill>
              <a:latin typeface="DejaVuSans"/>
              <a:ea typeface="DejaVuSans"/>
              <a:cs typeface="DejaVuSans"/>
              <a:sym typeface="DejaVuSans"/>
            </a:endParaRPr>
          </a:p>
          <a:p>
            <a:pPr>
              <a:defRPr sz="180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r>
              <a:rPr dirty="0" err="1"/>
              <a:t>Celem</a:t>
            </a:r>
            <a:r>
              <a:rPr dirty="0"/>
              <a:t> </a:t>
            </a:r>
            <a:r>
              <a:rPr dirty="0" err="1"/>
              <a:t>zadania</a:t>
            </a:r>
            <a:r>
              <a:rPr dirty="0"/>
              <a:t> jest </a:t>
            </a:r>
            <a:r>
              <a:rPr dirty="0" err="1"/>
              <a:t>opracowanie</a:t>
            </a:r>
            <a:r>
              <a:rPr dirty="0"/>
              <a:t> map </a:t>
            </a:r>
            <a:r>
              <a:rPr dirty="0" err="1"/>
              <a:t>pojęć</a:t>
            </a:r>
            <a:r>
              <a:rPr dirty="0"/>
              <a:t> z </a:t>
            </a:r>
            <a:r>
              <a:rPr dirty="0" err="1"/>
              <a:t>wybranych</a:t>
            </a:r>
            <a:r>
              <a:rPr dirty="0"/>
              <a:t> </a:t>
            </a:r>
            <a:r>
              <a:rPr dirty="0" err="1"/>
              <a:t>dziedzin</a:t>
            </a:r>
            <a:r>
              <a:rPr dirty="0"/>
              <a:t> </a:t>
            </a:r>
            <a:r>
              <a:rPr dirty="0" err="1"/>
              <a:t>medycyny</a:t>
            </a:r>
            <a:r>
              <a:rPr dirty="0"/>
              <a:t> w </a:t>
            </a:r>
            <a:r>
              <a:rPr dirty="0" err="1"/>
              <a:t>zakresie</a:t>
            </a:r>
            <a:r>
              <a:rPr dirty="0"/>
              <a:t> </a:t>
            </a:r>
            <a:r>
              <a:rPr dirty="0" err="1"/>
              <a:t>zdefiniowanych</a:t>
            </a:r>
            <a:r>
              <a:rPr dirty="0"/>
              <a:t> </a:t>
            </a:r>
            <a:r>
              <a:rPr dirty="0" err="1"/>
              <a:t>sytuacji</a:t>
            </a:r>
            <a:r>
              <a:rPr dirty="0"/>
              <a:t> </a:t>
            </a:r>
            <a:r>
              <a:rPr dirty="0" err="1"/>
              <a:t>klinicznych</a:t>
            </a:r>
            <a:r>
              <a:rPr dirty="0"/>
              <a:t>. </a:t>
            </a:r>
            <a:r>
              <a:rPr dirty="0" err="1"/>
              <a:t>Obecnie</a:t>
            </a:r>
            <a:r>
              <a:rPr dirty="0"/>
              <a:t> </a:t>
            </a:r>
            <a:r>
              <a:rPr dirty="0" err="1"/>
              <a:t>nie</a:t>
            </a:r>
            <a:r>
              <a:rPr dirty="0"/>
              <a:t> </a:t>
            </a:r>
            <a:r>
              <a:rPr dirty="0" err="1"/>
              <a:t>istnieją</a:t>
            </a:r>
            <a:r>
              <a:rPr dirty="0"/>
              <a:t> </a:t>
            </a:r>
            <a:r>
              <a:rPr dirty="0" err="1"/>
              <a:t>kompletne</a:t>
            </a:r>
            <a:r>
              <a:rPr dirty="0"/>
              <a:t> </a:t>
            </a:r>
            <a:r>
              <a:rPr dirty="0" err="1"/>
              <a:t>mapy</a:t>
            </a:r>
            <a:r>
              <a:rPr dirty="0"/>
              <a:t> </a:t>
            </a:r>
            <a:r>
              <a:rPr dirty="0" err="1"/>
              <a:t>znaczeń</a:t>
            </a:r>
            <a:r>
              <a:rPr dirty="0"/>
              <a:t> </a:t>
            </a:r>
            <a:r>
              <a:rPr dirty="0" err="1"/>
              <a:t>dla</a:t>
            </a:r>
            <a:r>
              <a:rPr dirty="0"/>
              <a:t> </a:t>
            </a:r>
            <a:r>
              <a:rPr dirty="0" err="1"/>
              <a:t>wyspecyfikowanych</a:t>
            </a:r>
            <a:r>
              <a:rPr dirty="0"/>
              <a:t> </a:t>
            </a:r>
            <a:r>
              <a:rPr dirty="0" err="1"/>
              <a:t>sytuacji</a:t>
            </a:r>
            <a:r>
              <a:rPr dirty="0"/>
              <a:t> </a:t>
            </a:r>
            <a:r>
              <a:rPr dirty="0" err="1"/>
              <a:t>klinicznych</a:t>
            </a:r>
            <a:r>
              <a:rPr dirty="0"/>
              <a:t> w </a:t>
            </a:r>
            <a:r>
              <a:rPr dirty="0" err="1"/>
              <a:t>języku</a:t>
            </a:r>
            <a:r>
              <a:rPr dirty="0"/>
              <a:t> </a:t>
            </a:r>
            <a:r>
              <a:rPr dirty="0" err="1"/>
              <a:t>polskim</a:t>
            </a:r>
            <a:r>
              <a:rPr dirty="0"/>
              <a:t>.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Zadania – Faza przejściowa</a:t>
            </a:r>
          </a:p>
        </p:txBody>
      </p:sp>
      <p:sp>
        <p:nvSpPr>
          <p:cNvPr id="151" name="Symbol zastępczy zawartości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Zad. 5 (PG) – faza przejściowa – stabilizacja bazy danych </a:t>
            </a:r>
          </a:p>
          <a:p>
            <a:endParaRPr/>
          </a:p>
          <a:p>
            <a:pPr>
              <a:defRPr sz="180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r>
              <a:t>Korpus mowy personelu medycznego w postaci finalnej, dostępny w chmurze obliczeniowej.</a:t>
            </a:r>
          </a:p>
          <a:p>
            <a:pPr>
              <a:defRPr sz="180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r>
              <a:t>Miesiąc 12 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Zadania – Faza II</a:t>
            </a:r>
          </a:p>
        </p:txBody>
      </p:sp>
      <p:sp>
        <p:nvSpPr>
          <p:cNvPr id="154" name="Symbol zastępczy zawartości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500"/>
            </a:pPr>
            <a:r>
              <a:rPr dirty="0" err="1"/>
              <a:t>Zad</a:t>
            </a:r>
            <a:r>
              <a:rPr dirty="0"/>
              <a:t>. 6 (GUM</a:t>
            </a:r>
            <a:r>
              <a:rPr lang="pl-PL" dirty="0" err="1"/>
              <a:t>ed</a:t>
            </a:r>
            <a:r>
              <a:rPr dirty="0"/>
              <a:t>)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Analiza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,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przygotowanie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i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adnotacja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danych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dla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potrzeb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prowadzenia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eksperymentów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według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scenariuszy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wykorzystywania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systemu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,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rozbudowa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tagowania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,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scenariusze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algorytmizacji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zapisu</a:t>
            </a:r>
            <a:endParaRPr sz="1800" b="1" dirty="0">
              <a:solidFill>
                <a:srgbClr val="333333"/>
              </a:solidFill>
              <a:latin typeface="DejaVuSans"/>
              <a:ea typeface="DejaVuSans"/>
              <a:cs typeface="DejaVuSans"/>
              <a:sym typeface="DejaVuSans"/>
            </a:endParaRPr>
          </a:p>
          <a:p>
            <a:pPr>
              <a:defRPr sz="1800" b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endParaRPr sz="1800" b="1" dirty="0">
              <a:solidFill>
                <a:srgbClr val="333333"/>
              </a:solidFill>
              <a:latin typeface="DejaVuSans"/>
              <a:ea typeface="DejaVuSans"/>
              <a:cs typeface="DejaVuSans"/>
              <a:sym typeface="DejaVuSans"/>
            </a:endParaRPr>
          </a:p>
          <a:p>
            <a:pPr>
              <a:defRPr sz="160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r>
              <a:rPr sz="1800" dirty="0" err="1"/>
              <a:t>Celem</a:t>
            </a:r>
            <a:r>
              <a:rPr sz="1800" dirty="0"/>
              <a:t> </a:t>
            </a:r>
            <a:r>
              <a:rPr sz="1800" dirty="0" err="1"/>
              <a:t>zadania</a:t>
            </a:r>
            <a:r>
              <a:rPr sz="1800" dirty="0"/>
              <a:t> jest </a:t>
            </a:r>
            <a:r>
              <a:rPr sz="1800" dirty="0" err="1"/>
              <a:t>uzyskanie</a:t>
            </a:r>
            <a:r>
              <a:rPr sz="1800" dirty="0"/>
              <a:t> </a:t>
            </a:r>
            <a:r>
              <a:rPr sz="1800" dirty="0" err="1"/>
              <a:t>prawidłowej</a:t>
            </a:r>
            <a:r>
              <a:rPr sz="1800" dirty="0"/>
              <a:t> </a:t>
            </a:r>
            <a:r>
              <a:rPr sz="1800" dirty="0" err="1"/>
              <a:t>interpretacji</a:t>
            </a:r>
            <a:r>
              <a:rPr sz="1800" dirty="0"/>
              <a:t> </a:t>
            </a:r>
            <a:r>
              <a:rPr sz="1800" dirty="0" err="1"/>
              <a:t>znaczenia</a:t>
            </a:r>
            <a:r>
              <a:rPr sz="1800" dirty="0"/>
              <a:t> </a:t>
            </a:r>
            <a:r>
              <a:rPr sz="1800" dirty="0" err="1"/>
              <a:t>tekstu</a:t>
            </a:r>
            <a:r>
              <a:rPr sz="1800" dirty="0"/>
              <a:t>, </a:t>
            </a:r>
            <a:r>
              <a:rPr sz="1800" dirty="0" err="1"/>
              <a:t>zgodnie</a:t>
            </a:r>
            <a:r>
              <a:rPr sz="1800" dirty="0"/>
              <a:t> z </a:t>
            </a:r>
            <a:r>
              <a:rPr sz="1800" dirty="0" err="1"/>
              <a:t>podejściem</a:t>
            </a:r>
            <a:r>
              <a:rPr sz="1800" dirty="0"/>
              <a:t> </a:t>
            </a:r>
            <a:r>
              <a:rPr sz="1800" dirty="0" err="1"/>
              <a:t>opartym</a:t>
            </a:r>
            <a:r>
              <a:rPr sz="1800" dirty="0"/>
              <a:t> na </a:t>
            </a:r>
            <a:r>
              <a:rPr sz="1800" dirty="0" err="1"/>
              <a:t>metodyce</a:t>
            </a:r>
            <a:r>
              <a:rPr sz="1800" dirty="0"/>
              <a:t> NLP (Natural Language Processing)</a:t>
            </a:r>
            <a:endParaRPr dirty="0"/>
          </a:p>
          <a:p>
            <a:pPr>
              <a:defRPr sz="160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r>
              <a:rPr sz="1800" dirty="0"/>
              <a:t>&gt; 97 % </a:t>
            </a:r>
            <a:r>
              <a:rPr sz="1800" dirty="0" err="1"/>
              <a:t>poprawnie</a:t>
            </a:r>
            <a:r>
              <a:rPr sz="1800" dirty="0"/>
              <a:t> </a:t>
            </a:r>
            <a:r>
              <a:rPr sz="1800" dirty="0" err="1"/>
              <a:t>zdefiniowanych</a:t>
            </a:r>
            <a:r>
              <a:rPr sz="1800" dirty="0"/>
              <a:t> </a:t>
            </a:r>
            <a:r>
              <a:rPr sz="1800" dirty="0" err="1"/>
              <a:t>pojęć</a:t>
            </a:r>
            <a:r>
              <a:rPr sz="1800" dirty="0"/>
              <a:t> z </a:t>
            </a:r>
            <a:r>
              <a:rPr sz="1800" dirty="0" err="1"/>
              <a:t>opisu</a:t>
            </a:r>
            <a:r>
              <a:rPr sz="1800" dirty="0"/>
              <a:t> </a:t>
            </a:r>
            <a:r>
              <a:rPr sz="1800" dirty="0" err="1"/>
              <a:t>przypadków</a:t>
            </a:r>
            <a:r>
              <a:rPr sz="1800" dirty="0"/>
              <a:t> z 10 </a:t>
            </a:r>
            <a:r>
              <a:rPr sz="1800" dirty="0" err="1"/>
              <a:t>zbiorów</a:t>
            </a:r>
            <a:r>
              <a:rPr sz="1800" dirty="0"/>
              <a:t> </a:t>
            </a:r>
            <a:r>
              <a:rPr sz="1800" dirty="0" err="1"/>
              <a:t>tekstów</a:t>
            </a:r>
            <a:r>
              <a:rPr sz="1800" dirty="0"/>
              <a:t> </a:t>
            </a:r>
            <a:r>
              <a:rPr sz="1800" dirty="0" err="1"/>
              <a:t>dla</a:t>
            </a:r>
            <a:r>
              <a:rPr sz="1800" dirty="0"/>
              <a:t> </a:t>
            </a:r>
            <a:r>
              <a:rPr sz="1800" dirty="0" err="1"/>
              <a:t>sytuacji</a:t>
            </a:r>
            <a:r>
              <a:rPr sz="1800" dirty="0"/>
              <a:t> </a:t>
            </a:r>
            <a:r>
              <a:rPr sz="1800" dirty="0" err="1"/>
              <a:t>klinicznych</a:t>
            </a:r>
            <a:r>
              <a:rPr sz="1800" dirty="0"/>
              <a:t>. </a:t>
            </a:r>
            <a:r>
              <a:rPr sz="1800" dirty="0" err="1"/>
              <a:t>Parametrem</a:t>
            </a:r>
            <a:r>
              <a:rPr sz="1800" dirty="0"/>
              <a:t> jest </a:t>
            </a:r>
            <a:r>
              <a:rPr sz="1800" dirty="0" err="1"/>
              <a:t>miara</a:t>
            </a:r>
            <a:r>
              <a:rPr sz="1800" dirty="0"/>
              <a:t> </a:t>
            </a:r>
            <a:r>
              <a:rPr sz="1800" dirty="0" err="1"/>
              <a:t>zgodności</a:t>
            </a:r>
            <a:r>
              <a:rPr sz="1800" dirty="0"/>
              <a:t> </a:t>
            </a:r>
            <a:r>
              <a:rPr sz="1800" dirty="0" err="1"/>
              <a:t>treści</a:t>
            </a:r>
            <a:r>
              <a:rPr sz="1800" dirty="0"/>
              <a:t> </a:t>
            </a:r>
            <a:r>
              <a:rPr sz="1800" dirty="0" err="1"/>
              <a:t>zbioru</a:t>
            </a:r>
            <a:r>
              <a:rPr sz="1800" dirty="0"/>
              <a:t> z </a:t>
            </a:r>
            <a:r>
              <a:rPr sz="1800" dirty="0" err="1"/>
              <a:t>mapą</a:t>
            </a:r>
            <a:r>
              <a:rPr sz="1800" dirty="0"/>
              <a:t> </a:t>
            </a:r>
            <a:r>
              <a:rPr sz="1800" dirty="0" err="1"/>
              <a:t>informacji</a:t>
            </a:r>
            <a:r>
              <a:rPr sz="1800" dirty="0"/>
              <a:t> (</a:t>
            </a:r>
            <a:r>
              <a:rPr sz="1800" dirty="0" err="1"/>
              <a:t>ontologią</a:t>
            </a:r>
            <a:r>
              <a:rPr sz="1800" dirty="0"/>
              <a:t>). </a:t>
            </a:r>
            <a:endParaRPr lang="pl-PL" sz="1800" dirty="0"/>
          </a:p>
          <a:p>
            <a:pPr>
              <a:defRPr sz="160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r>
              <a:rPr sz="1800" dirty="0" err="1"/>
              <a:t>Poziom</a:t>
            </a:r>
            <a:r>
              <a:rPr sz="1800" dirty="0"/>
              <a:t> </a:t>
            </a:r>
            <a:r>
              <a:rPr sz="1800" dirty="0" err="1"/>
              <a:t>powyżej</a:t>
            </a:r>
            <a:r>
              <a:rPr sz="1800" dirty="0"/>
              <a:t> 97% </a:t>
            </a:r>
            <a:r>
              <a:rPr sz="1800" dirty="0" err="1"/>
              <a:t>prawidłowego</a:t>
            </a:r>
            <a:r>
              <a:rPr sz="1800" dirty="0"/>
              <a:t> </a:t>
            </a:r>
            <a:r>
              <a:rPr sz="1800" dirty="0" err="1"/>
              <a:t>rozpoznawania</a:t>
            </a:r>
            <a:r>
              <a:rPr sz="1800" dirty="0"/>
              <a:t>, </a:t>
            </a:r>
            <a:r>
              <a:rPr sz="1800" dirty="0" err="1"/>
              <a:t>obliczenia</a:t>
            </a:r>
            <a:r>
              <a:rPr sz="1800" dirty="0"/>
              <a:t> </a:t>
            </a:r>
            <a:r>
              <a:rPr sz="1800" dirty="0" err="1"/>
              <a:t>algorytmu</a:t>
            </a:r>
            <a:r>
              <a:rPr sz="1800" dirty="0"/>
              <a:t> </a:t>
            </a:r>
            <a:r>
              <a:rPr sz="1800" dirty="0" err="1"/>
              <a:t>iprzypisania</a:t>
            </a:r>
            <a:r>
              <a:rPr sz="1800" dirty="0"/>
              <a:t> </a:t>
            </a:r>
            <a:r>
              <a:rPr sz="1800" dirty="0" err="1"/>
              <a:t>treści</a:t>
            </a:r>
            <a:r>
              <a:rPr sz="1800" dirty="0"/>
              <a:t> do </a:t>
            </a:r>
            <a:r>
              <a:rPr sz="1800" dirty="0" err="1"/>
              <a:t>formularzy</a:t>
            </a:r>
            <a:r>
              <a:rPr sz="1800" dirty="0"/>
              <a:t> </a:t>
            </a:r>
            <a:r>
              <a:rPr sz="1800" dirty="0" err="1"/>
              <a:t>klinicznych</a:t>
            </a:r>
            <a:endParaRPr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Zadania – Faza II</a:t>
            </a:r>
          </a:p>
        </p:txBody>
      </p:sp>
      <p:sp>
        <p:nvSpPr>
          <p:cNvPr id="157" name="Symbol zastępczy zawartości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Zad</a:t>
            </a:r>
            <a:r>
              <a:rPr dirty="0"/>
              <a:t>. 7 (PG)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Dalszy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rozwój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metod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akwizycji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sygnału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i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dotrenowanie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algorytmów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uczenia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maszynowego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dla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potrzeb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rozpoznawania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mowy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w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zróżnicowanych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warunkach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akustycznych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i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sytuacjach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klinicznych</a:t>
            </a:r>
            <a:endParaRPr sz="1800" b="1" dirty="0">
              <a:solidFill>
                <a:srgbClr val="333333"/>
              </a:solidFill>
              <a:latin typeface="DejaVuSans"/>
              <a:ea typeface="DejaVuSans"/>
              <a:cs typeface="DejaVuSans"/>
              <a:sym typeface="DejaVuSans"/>
            </a:endParaRPr>
          </a:p>
          <a:p>
            <a:pPr>
              <a:defRPr sz="180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r>
              <a:rPr dirty="0" err="1"/>
              <a:t>Zakończony</a:t>
            </a:r>
            <a:r>
              <a:rPr dirty="0"/>
              <a:t> </a:t>
            </a:r>
            <a:r>
              <a:rPr dirty="0" err="1"/>
              <a:t>trening</a:t>
            </a:r>
            <a:r>
              <a:rPr dirty="0"/>
              <a:t> </a:t>
            </a:r>
            <a:r>
              <a:rPr dirty="0" err="1"/>
              <a:t>obejmujący</a:t>
            </a:r>
            <a:r>
              <a:rPr dirty="0"/>
              <a:t> min. 200 </a:t>
            </a:r>
            <a:r>
              <a:rPr dirty="0" err="1"/>
              <a:t>epok</a:t>
            </a:r>
            <a:r>
              <a:rPr dirty="0"/>
              <a:t> </a:t>
            </a:r>
            <a:r>
              <a:rPr dirty="0" err="1"/>
              <a:t>zoptymalizowanej</a:t>
            </a:r>
            <a:r>
              <a:rPr dirty="0"/>
              <a:t> w </a:t>
            </a:r>
            <a:r>
              <a:rPr dirty="0" err="1"/>
              <a:t>wyniku</a:t>
            </a:r>
            <a:r>
              <a:rPr dirty="0"/>
              <a:t> </a:t>
            </a:r>
            <a:r>
              <a:rPr dirty="0" err="1"/>
              <a:t>badań</a:t>
            </a:r>
            <a:r>
              <a:rPr dirty="0"/>
              <a:t> </a:t>
            </a:r>
            <a:r>
              <a:rPr dirty="0" err="1"/>
              <a:t>eksperymentalnych</a:t>
            </a:r>
            <a:r>
              <a:rPr dirty="0"/>
              <a:t> </a:t>
            </a:r>
            <a:r>
              <a:rPr dirty="0" err="1"/>
              <a:t>struktury</a:t>
            </a:r>
            <a:r>
              <a:rPr dirty="0"/>
              <a:t> </a:t>
            </a:r>
            <a:r>
              <a:rPr dirty="0" err="1"/>
              <a:t>sieci</a:t>
            </a:r>
            <a:r>
              <a:rPr dirty="0"/>
              <a:t> </a:t>
            </a:r>
            <a:r>
              <a:rPr dirty="0" err="1"/>
              <a:t>neuronowej</a:t>
            </a:r>
            <a:r>
              <a:rPr dirty="0"/>
              <a:t>, </a:t>
            </a:r>
            <a:r>
              <a:rPr dirty="0" err="1"/>
              <a:t>WER</a:t>
            </a:r>
            <a:r>
              <a:rPr dirty="0"/>
              <a:t> &lt; 6% </a:t>
            </a:r>
            <a:r>
              <a:rPr dirty="0" err="1"/>
              <a:t>dla</a:t>
            </a:r>
            <a:r>
              <a:rPr dirty="0"/>
              <a:t> </a:t>
            </a:r>
            <a:r>
              <a:rPr dirty="0" err="1"/>
              <a:t>mowy</a:t>
            </a:r>
            <a:r>
              <a:rPr dirty="0"/>
              <a:t> bez </a:t>
            </a:r>
            <a:r>
              <a:rPr dirty="0" err="1"/>
              <a:t>zakłóceń</a:t>
            </a:r>
            <a:r>
              <a:rPr dirty="0"/>
              <a:t> (SNR &gt; 35 dB), &lt; 21 % </a:t>
            </a:r>
            <a:r>
              <a:rPr dirty="0" err="1"/>
              <a:t>dla</a:t>
            </a:r>
            <a:r>
              <a:rPr dirty="0"/>
              <a:t> </a:t>
            </a:r>
            <a:r>
              <a:rPr dirty="0" err="1"/>
              <a:t>mowy</a:t>
            </a:r>
            <a:r>
              <a:rPr dirty="0"/>
              <a:t> </a:t>
            </a:r>
            <a:r>
              <a:rPr dirty="0" err="1"/>
              <a:t>silnie</a:t>
            </a:r>
            <a:r>
              <a:rPr dirty="0"/>
              <a:t> </a:t>
            </a:r>
            <a:r>
              <a:rPr dirty="0" err="1"/>
              <a:t>zaszumionej</a:t>
            </a:r>
            <a:r>
              <a:rPr dirty="0"/>
              <a:t> (SNR &lt;20 dB)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WER</a:t>
            </a:r>
            <a:r>
              <a:rPr dirty="0"/>
              <a:t> &lt; 5% </a:t>
            </a:r>
            <a:r>
              <a:rPr dirty="0" err="1"/>
              <a:t>dla</a:t>
            </a:r>
            <a:r>
              <a:rPr dirty="0"/>
              <a:t> </a:t>
            </a:r>
            <a:r>
              <a:rPr dirty="0" err="1"/>
              <a:t>mowy</a:t>
            </a:r>
            <a:r>
              <a:rPr dirty="0"/>
              <a:t> </a:t>
            </a:r>
            <a:r>
              <a:rPr dirty="0" err="1"/>
              <a:t>rejestrowanej</a:t>
            </a:r>
            <a:r>
              <a:rPr dirty="0"/>
              <a:t> z </a:t>
            </a:r>
            <a:r>
              <a:rPr dirty="0" err="1"/>
              <a:t>użyciem</a:t>
            </a:r>
            <a:r>
              <a:rPr dirty="0"/>
              <a:t> </a:t>
            </a:r>
            <a:r>
              <a:rPr dirty="0" err="1"/>
              <a:t>opracowanej</a:t>
            </a:r>
            <a:r>
              <a:rPr dirty="0"/>
              <a:t> </a:t>
            </a:r>
            <a:r>
              <a:rPr dirty="0" err="1"/>
              <a:t>sondy</a:t>
            </a:r>
            <a:r>
              <a:rPr dirty="0"/>
              <a:t> </a:t>
            </a:r>
            <a:r>
              <a:rPr dirty="0" err="1"/>
              <a:t>akustycznej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Zadania – Faza II</a:t>
            </a:r>
          </a:p>
        </p:txBody>
      </p:sp>
      <p:sp>
        <p:nvSpPr>
          <p:cNvPr id="160" name="Symbol zastępczy zawartości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Zad</a:t>
            </a:r>
            <a:r>
              <a:rPr dirty="0"/>
              <a:t>. 8 (</a:t>
            </a:r>
            <a:r>
              <a:rPr dirty="0" err="1"/>
              <a:t>eTRUST</a:t>
            </a:r>
            <a:r>
              <a:rPr dirty="0"/>
              <a:t>)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Implementacja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w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chmurze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obliczeniowej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oprogramowania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asystenta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głosowego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,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repozytorium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nagrań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i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algorytmów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uczenia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maszynowego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,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baz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danych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,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opracowanie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metod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tworzenia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formularzy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generycznych</a:t>
            </a:r>
            <a:endParaRPr sz="1800" b="1" dirty="0">
              <a:solidFill>
                <a:srgbClr val="333333"/>
              </a:solidFill>
              <a:latin typeface="DejaVuSans"/>
              <a:ea typeface="DejaVuSans"/>
              <a:cs typeface="DejaVuSans"/>
              <a:sym typeface="DejaVuSans"/>
            </a:endParaRPr>
          </a:p>
          <a:p>
            <a:pPr>
              <a:defRPr sz="180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r>
              <a:rPr b="1" i="1" dirty="0"/>
              <a:t>Automat do </a:t>
            </a:r>
            <a:r>
              <a:rPr b="1" i="1" dirty="0" err="1"/>
              <a:t>tagowania</a:t>
            </a:r>
            <a:r>
              <a:rPr lang="pl-PL" b="1" i="1" dirty="0"/>
              <a:t> </a:t>
            </a:r>
            <a:r>
              <a:rPr lang="pl-PL" b="1" i="1" dirty="0">
                <a:highlight>
                  <a:srgbClr val="FFFF00"/>
                </a:highlight>
              </a:rPr>
              <a:t>w języku polskim </a:t>
            </a:r>
            <a:r>
              <a:rPr b="1" i="1" dirty="0">
                <a:highlight>
                  <a:srgbClr val="FFFF00"/>
                </a:highlight>
              </a:rPr>
              <a:t> </a:t>
            </a:r>
            <a:r>
              <a:rPr dirty="0"/>
              <a:t>(</a:t>
            </a:r>
            <a:r>
              <a:rPr dirty="0" err="1"/>
              <a:t>poprawność</a:t>
            </a:r>
            <a:r>
              <a:rPr dirty="0"/>
              <a:t> </a:t>
            </a:r>
            <a:r>
              <a:rPr dirty="0" err="1"/>
              <a:t>zaznaczania</a:t>
            </a:r>
            <a:r>
              <a:rPr dirty="0"/>
              <a:t> </a:t>
            </a:r>
            <a:r>
              <a:rPr dirty="0" err="1"/>
              <a:t>powyżej</a:t>
            </a:r>
            <a:r>
              <a:rPr dirty="0"/>
              <a:t> 90%) </a:t>
            </a:r>
            <a:r>
              <a:rPr dirty="0" err="1"/>
              <a:t>dla</a:t>
            </a:r>
            <a:r>
              <a:rPr dirty="0"/>
              <a:t> 10 </a:t>
            </a:r>
            <a:r>
              <a:rPr dirty="0" err="1"/>
              <a:t>zbiorów</a:t>
            </a:r>
            <a:r>
              <a:rPr dirty="0"/>
              <a:t> </a:t>
            </a:r>
            <a:r>
              <a:rPr dirty="0" err="1"/>
              <a:t>tagów</a:t>
            </a:r>
            <a:r>
              <a:rPr dirty="0"/>
              <a:t> </a:t>
            </a:r>
            <a:r>
              <a:rPr dirty="0" err="1"/>
              <a:t>dla</a:t>
            </a:r>
            <a:r>
              <a:rPr dirty="0"/>
              <a:t> </a:t>
            </a:r>
            <a:r>
              <a:rPr dirty="0" err="1"/>
              <a:t>sytuacji</a:t>
            </a:r>
            <a:r>
              <a:rPr dirty="0"/>
              <a:t> </a:t>
            </a:r>
            <a:r>
              <a:rPr dirty="0" err="1"/>
              <a:t>klinicznych</a:t>
            </a:r>
            <a:r>
              <a:rPr dirty="0"/>
              <a:t>. </a:t>
            </a:r>
            <a:r>
              <a:rPr dirty="0" err="1"/>
              <a:t>Eksperci</a:t>
            </a:r>
            <a:r>
              <a:rPr dirty="0"/>
              <a:t> </a:t>
            </a:r>
            <a:r>
              <a:rPr dirty="0" err="1"/>
              <a:t>oceniają</a:t>
            </a:r>
            <a:r>
              <a:rPr dirty="0"/>
              <a:t> </a:t>
            </a:r>
            <a:r>
              <a:rPr dirty="0" err="1"/>
              <a:t>poprawność</a:t>
            </a:r>
            <a:r>
              <a:rPr dirty="0"/>
              <a:t> </a:t>
            </a:r>
            <a:r>
              <a:rPr dirty="0" err="1"/>
              <a:t>działania</a:t>
            </a:r>
            <a:r>
              <a:rPr dirty="0"/>
              <a:t> </a:t>
            </a:r>
            <a:r>
              <a:rPr dirty="0" err="1"/>
              <a:t>każdego</a:t>
            </a:r>
            <a:r>
              <a:rPr dirty="0"/>
              <a:t> z 10 </a:t>
            </a:r>
            <a:r>
              <a:rPr dirty="0" err="1"/>
              <a:t>wariantów</a:t>
            </a:r>
            <a:r>
              <a:rPr dirty="0"/>
              <a:t> </a:t>
            </a:r>
            <a:r>
              <a:rPr dirty="0" err="1"/>
              <a:t>odpowiadających</a:t>
            </a:r>
            <a:r>
              <a:rPr dirty="0"/>
              <a:t> </a:t>
            </a:r>
            <a:r>
              <a:rPr dirty="0" err="1"/>
              <a:t>specyfice</a:t>
            </a:r>
            <a:r>
              <a:rPr dirty="0"/>
              <a:t> </a:t>
            </a:r>
            <a:r>
              <a:rPr dirty="0" err="1"/>
              <a:t>klinicznej</a:t>
            </a:r>
            <a:r>
              <a:rPr dirty="0"/>
              <a:t> </a:t>
            </a:r>
            <a:r>
              <a:rPr dirty="0" err="1"/>
              <a:t>aplikacji</a:t>
            </a:r>
            <a:r>
              <a:rPr dirty="0"/>
              <a:t> </a:t>
            </a:r>
            <a:r>
              <a:rPr dirty="0" err="1"/>
              <a:t>tagującej</a:t>
            </a:r>
            <a:r>
              <a:rPr dirty="0"/>
              <a:t> (10 </a:t>
            </a:r>
            <a:r>
              <a:rPr dirty="0" err="1"/>
              <a:t>rodz</a:t>
            </a:r>
            <a:r>
              <a:rPr dirty="0"/>
              <a:t>. </a:t>
            </a:r>
            <a:r>
              <a:rPr dirty="0" err="1"/>
              <a:t>tagów</a:t>
            </a:r>
            <a:r>
              <a:rPr dirty="0"/>
              <a:t>), </a:t>
            </a:r>
            <a:r>
              <a:rPr dirty="0" err="1"/>
              <a:t>poprawki</a:t>
            </a:r>
            <a:r>
              <a:rPr dirty="0"/>
              <a:t> - </a:t>
            </a:r>
            <a:r>
              <a:rPr dirty="0" err="1"/>
              <a:t>iteracyjnie</a:t>
            </a:r>
            <a:r>
              <a:rPr dirty="0"/>
              <a:t>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6E50D2-89D1-0544-3CBD-9FD35082F124}"/>
              </a:ext>
            </a:extLst>
          </p:cNvPr>
          <p:cNvSpPr txBox="1">
            <a:spLocks/>
          </p:cNvSpPr>
          <p:nvPr/>
        </p:nvSpPr>
        <p:spPr>
          <a:xfrm>
            <a:off x="10006796" y="6311900"/>
            <a:ext cx="2853326" cy="340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685800" rtl="0" latinLnBrk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 u="none" strike="noStrike" cap="none" spc="0" baseline="0">
                <a:solidFill>
                  <a:srgbClr val="000000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pl-PL" dirty="0" err="1"/>
              <a:t>Named-Entity</a:t>
            </a:r>
            <a:r>
              <a:rPr lang="pl-PL" dirty="0"/>
              <a:t> </a:t>
            </a:r>
            <a:r>
              <a:rPr lang="pl-PL" dirty="0" err="1"/>
              <a:t>Recognition</a:t>
            </a:r>
            <a:r>
              <a:rPr lang="pl-PL" dirty="0"/>
              <a:t> (NER)</a:t>
            </a:r>
          </a:p>
        </p:txBody>
      </p:sp>
      <p:pic>
        <p:nvPicPr>
          <p:cNvPr id="4" name="image24.png">
            <a:extLst>
              <a:ext uri="{FF2B5EF4-FFF2-40B4-BE49-F238E27FC236}">
                <a16:creationId xmlns:a16="http://schemas.microsoft.com/office/drawing/2014/main" id="{2E74AC72-191C-9FAE-DEB7-57184B8E414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76210" y="3716299"/>
            <a:ext cx="4683418" cy="2999054"/>
          </a:xfrm>
          <a:prstGeom prst="rect">
            <a:avLst/>
          </a:prstGeom>
          <a:ln/>
        </p:spPr>
      </p:pic>
      <p:pic>
        <p:nvPicPr>
          <p:cNvPr id="5" name="image17.png">
            <a:extLst>
              <a:ext uri="{FF2B5EF4-FFF2-40B4-BE49-F238E27FC236}">
                <a16:creationId xmlns:a16="http://schemas.microsoft.com/office/drawing/2014/main" id="{A2692643-3C46-EAB4-571E-B8077828DE0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259628" y="3716299"/>
            <a:ext cx="4067252" cy="2936168"/>
          </a:xfrm>
          <a:prstGeom prst="rect">
            <a:avLst/>
          </a:prstGeom>
          <a:ln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Podstawowe informacje o projekcie</a:t>
            </a:r>
          </a:p>
        </p:txBody>
      </p:sp>
      <p:sp>
        <p:nvSpPr>
          <p:cNvPr id="105" name="Symbol zastępczy zawartości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24027" indent="-224027" defTabSz="896111">
              <a:lnSpc>
                <a:spcPct val="81000"/>
              </a:lnSpc>
              <a:spcBef>
                <a:spcPts val="900"/>
              </a:spcBef>
              <a:defRPr sz="2744"/>
            </a:pPr>
            <a:r>
              <a:rPr sz="2000" dirty="0" err="1"/>
              <a:t>Wnioskodawca</a:t>
            </a:r>
            <a:r>
              <a:rPr sz="2000" dirty="0"/>
              <a:t> 1 – PG, </a:t>
            </a:r>
            <a:r>
              <a:rPr sz="2000" dirty="0" err="1"/>
              <a:t>Katedra</a:t>
            </a:r>
            <a:r>
              <a:rPr sz="2000" dirty="0"/>
              <a:t> </a:t>
            </a:r>
            <a:r>
              <a:rPr sz="2000" dirty="0" err="1"/>
              <a:t>Systemów</a:t>
            </a:r>
            <a:r>
              <a:rPr sz="2000" dirty="0"/>
              <a:t> </a:t>
            </a:r>
            <a:r>
              <a:rPr sz="2000" dirty="0" err="1"/>
              <a:t>Multimedialnych</a:t>
            </a:r>
            <a:r>
              <a:rPr sz="2000" dirty="0"/>
              <a:t>, </a:t>
            </a:r>
          </a:p>
          <a:p>
            <a:pPr marL="0" indent="0" defTabSz="896111">
              <a:lnSpc>
                <a:spcPct val="81000"/>
              </a:lnSpc>
              <a:spcBef>
                <a:spcPts val="900"/>
              </a:spcBef>
              <a:buSzTx/>
              <a:buNone/>
              <a:defRPr sz="2744"/>
            </a:pPr>
            <a:r>
              <a:rPr sz="2000" dirty="0"/>
              <a:t>   </a:t>
            </a:r>
            <a:r>
              <a:rPr sz="2000" dirty="0" err="1"/>
              <a:t>kierownik</a:t>
            </a:r>
            <a:r>
              <a:rPr sz="2000" dirty="0"/>
              <a:t> </a:t>
            </a:r>
            <a:r>
              <a:rPr sz="2000" dirty="0" err="1"/>
              <a:t>projektu</a:t>
            </a:r>
            <a:r>
              <a:rPr sz="2000" dirty="0"/>
              <a:t>: Prof. Andrzej Czyżewski, </a:t>
            </a:r>
            <a:r>
              <a:rPr sz="2000" dirty="0" err="1"/>
              <a:t>adm.</a:t>
            </a:r>
            <a:r>
              <a:rPr sz="2000" dirty="0"/>
              <a:t> Olga Szmit</a:t>
            </a:r>
            <a:endParaRPr lang="pl-PL" sz="2000" dirty="0"/>
          </a:p>
          <a:p>
            <a:pPr marL="0" indent="0" defTabSz="896111">
              <a:lnSpc>
                <a:spcPct val="81000"/>
              </a:lnSpc>
              <a:spcBef>
                <a:spcPts val="900"/>
              </a:spcBef>
              <a:buSzTx/>
              <a:buNone/>
              <a:defRPr sz="2744"/>
            </a:pPr>
            <a:endParaRPr sz="2000" dirty="0"/>
          </a:p>
          <a:p>
            <a:pPr marL="224027" indent="-224027" defTabSz="896111">
              <a:lnSpc>
                <a:spcPct val="81000"/>
              </a:lnSpc>
              <a:spcBef>
                <a:spcPts val="900"/>
              </a:spcBef>
              <a:defRPr sz="2744"/>
            </a:pPr>
            <a:r>
              <a:rPr sz="2000" dirty="0" err="1"/>
              <a:t>Wnioskodawca</a:t>
            </a:r>
            <a:r>
              <a:rPr sz="2000" dirty="0"/>
              <a:t> 2 – </a:t>
            </a:r>
            <a:r>
              <a:rPr sz="2000" dirty="0" err="1"/>
              <a:t>Gdański</a:t>
            </a:r>
            <a:r>
              <a:rPr sz="2000" dirty="0"/>
              <a:t> </a:t>
            </a:r>
            <a:r>
              <a:rPr sz="2000" dirty="0" err="1"/>
              <a:t>Uniwersytet</a:t>
            </a:r>
            <a:r>
              <a:rPr sz="2000" dirty="0"/>
              <a:t> </a:t>
            </a:r>
            <a:r>
              <a:rPr sz="2000" dirty="0" err="1"/>
              <a:t>Medyczny</a:t>
            </a:r>
            <a:r>
              <a:rPr sz="2000" dirty="0"/>
              <a:t> </a:t>
            </a:r>
          </a:p>
          <a:p>
            <a:pPr marL="0" indent="0" defTabSz="896111">
              <a:lnSpc>
                <a:spcPct val="81000"/>
              </a:lnSpc>
              <a:spcBef>
                <a:spcPts val="900"/>
              </a:spcBef>
              <a:buSzTx/>
              <a:buNone/>
              <a:defRPr sz="2744"/>
            </a:pPr>
            <a:r>
              <a:rPr sz="2000" dirty="0"/>
              <a:t>   </a:t>
            </a:r>
            <a:r>
              <a:rPr sz="2000" dirty="0" err="1"/>
              <a:t>kordynator</a:t>
            </a:r>
            <a:r>
              <a:rPr sz="2000" dirty="0"/>
              <a:t>, prof. Krzysztof Narkiewicz</a:t>
            </a:r>
            <a:endParaRPr lang="pl-PL" sz="2000" dirty="0"/>
          </a:p>
          <a:p>
            <a:pPr marL="0" indent="0" defTabSz="896111">
              <a:lnSpc>
                <a:spcPct val="81000"/>
              </a:lnSpc>
              <a:spcBef>
                <a:spcPts val="900"/>
              </a:spcBef>
              <a:buSzTx/>
              <a:buNone/>
              <a:defRPr sz="2744"/>
            </a:pPr>
            <a:endParaRPr sz="2000" dirty="0"/>
          </a:p>
          <a:p>
            <a:pPr marL="224027" indent="-224027" defTabSz="896111">
              <a:lnSpc>
                <a:spcPct val="81000"/>
              </a:lnSpc>
              <a:spcBef>
                <a:spcPts val="900"/>
              </a:spcBef>
              <a:defRPr sz="2744"/>
            </a:pPr>
            <a:r>
              <a:rPr sz="2000" dirty="0" err="1"/>
              <a:t>Wnioskodawca</a:t>
            </a:r>
            <a:r>
              <a:rPr sz="2000" dirty="0"/>
              <a:t> 3 – </a:t>
            </a:r>
            <a:r>
              <a:rPr sz="2000" dirty="0" err="1"/>
              <a:t>eTRUST</a:t>
            </a:r>
            <a:r>
              <a:rPr sz="2000" dirty="0"/>
              <a:t> sp. z o. o. – </a:t>
            </a:r>
            <a:r>
              <a:rPr sz="2000" dirty="0" err="1"/>
              <a:t>koordynator</a:t>
            </a:r>
            <a:r>
              <a:rPr sz="2000" dirty="0"/>
              <a:t> Mariusz Budzisz </a:t>
            </a:r>
          </a:p>
          <a:p>
            <a:pPr marL="224027" indent="-224027" defTabSz="896111">
              <a:lnSpc>
                <a:spcPct val="81000"/>
              </a:lnSpc>
              <a:spcBef>
                <a:spcPts val="900"/>
              </a:spcBef>
              <a:defRPr sz="2744"/>
            </a:pPr>
            <a:r>
              <a:rPr sz="2000" dirty="0" err="1"/>
              <a:t>Współpraca</a:t>
            </a:r>
            <a:r>
              <a:rPr sz="2000" dirty="0"/>
              <a:t>: UCK GUMED – </a:t>
            </a:r>
            <a:r>
              <a:rPr sz="2000" dirty="0" err="1"/>
              <a:t>koordynator</a:t>
            </a:r>
            <a:r>
              <a:rPr sz="2000" dirty="0"/>
              <a:t> Dariusz Szplit</a:t>
            </a:r>
            <a:endParaRPr lang="pl-PL" sz="2000" dirty="0"/>
          </a:p>
          <a:p>
            <a:pPr marL="224027" indent="-224027" defTabSz="896111">
              <a:lnSpc>
                <a:spcPct val="81000"/>
              </a:lnSpc>
              <a:spcBef>
                <a:spcPts val="900"/>
              </a:spcBef>
              <a:defRPr sz="2744"/>
            </a:pPr>
            <a:endParaRPr sz="2000" dirty="0"/>
          </a:p>
          <a:p>
            <a:pPr marL="224027" indent="-224027" defTabSz="896111">
              <a:lnSpc>
                <a:spcPct val="81000"/>
              </a:lnSpc>
              <a:spcBef>
                <a:spcPts val="900"/>
              </a:spcBef>
              <a:defRPr sz="2744"/>
            </a:pPr>
            <a:r>
              <a:rPr sz="2000" dirty="0"/>
              <a:t>Program: </a:t>
            </a:r>
            <a:r>
              <a:rPr sz="2000" dirty="0" err="1"/>
              <a:t>Infostrateg</a:t>
            </a:r>
            <a:r>
              <a:rPr sz="2000" dirty="0"/>
              <a:t> IV, nr </a:t>
            </a:r>
            <a:r>
              <a:rPr sz="2000" dirty="0" err="1"/>
              <a:t>projektu</a:t>
            </a:r>
            <a:r>
              <a:rPr sz="2000" dirty="0"/>
              <a:t>: INFOSTRATEG-IV/0003/2022</a:t>
            </a:r>
          </a:p>
          <a:p>
            <a:pPr marL="224027" indent="-224027" defTabSz="896111">
              <a:lnSpc>
                <a:spcPct val="81000"/>
              </a:lnSpc>
              <a:spcBef>
                <a:spcPts val="900"/>
              </a:spcBef>
              <a:defRPr sz="2744"/>
            </a:pPr>
            <a:r>
              <a:rPr sz="2000" dirty="0" err="1"/>
              <a:t>Okres</a:t>
            </a:r>
            <a:r>
              <a:rPr sz="2000" dirty="0"/>
              <a:t> </a:t>
            </a:r>
            <a:r>
              <a:rPr sz="2000" dirty="0" err="1"/>
              <a:t>realizacji</a:t>
            </a:r>
            <a:r>
              <a:rPr sz="2000" dirty="0"/>
              <a:t>: od 1 </a:t>
            </a:r>
            <a:r>
              <a:rPr sz="2000" dirty="0" err="1"/>
              <a:t>kwietnia</a:t>
            </a:r>
            <a:r>
              <a:rPr sz="2000" dirty="0"/>
              <a:t> 2023 r. (3 </a:t>
            </a:r>
            <a:r>
              <a:rPr sz="2000" dirty="0" err="1"/>
              <a:t>fazy</a:t>
            </a:r>
            <a:r>
              <a:rPr sz="2000" dirty="0"/>
              <a:t> – </a:t>
            </a:r>
            <a:r>
              <a:rPr sz="2000" dirty="0" err="1"/>
              <a:t>następny</a:t>
            </a:r>
            <a:r>
              <a:rPr sz="2000" dirty="0"/>
              <a:t> </a:t>
            </a:r>
            <a:r>
              <a:rPr sz="2000" dirty="0" err="1"/>
              <a:t>slajd</a:t>
            </a:r>
            <a:r>
              <a:rPr sz="2000" dirty="0"/>
              <a:t>)</a:t>
            </a:r>
          </a:p>
          <a:p>
            <a:pPr marL="224027" indent="-224027" defTabSz="896111">
              <a:lnSpc>
                <a:spcPct val="81000"/>
              </a:lnSpc>
              <a:spcBef>
                <a:spcPts val="900"/>
              </a:spcBef>
              <a:defRPr sz="2744"/>
            </a:pPr>
            <a:r>
              <a:rPr sz="2000" dirty="0" err="1"/>
              <a:t>Budżet</a:t>
            </a:r>
            <a:r>
              <a:rPr sz="2000" dirty="0"/>
              <a:t>: 7 983 375,00 PLN</a:t>
            </a:r>
          </a:p>
        </p:txBody>
      </p:sp>
      <p:pic>
        <p:nvPicPr>
          <p:cNvPr id="106" name="Obraz 4" descr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694" y="330872"/>
            <a:ext cx="2228976" cy="13940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Zadania – druga faza przejściowa</a:t>
            </a:r>
          </a:p>
        </p:txBody>
      </p:sp>
      <p:sp>
        <p:nvSpPr>
          <p:cNvPr id="163" name="Symbol zastępczy zawartości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Zad</a:t>
            </a:r>
            <a:r>
              <a:rPr dirty="0"/>
              <a:t>. 9 (PG)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Opracowanie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koncepcji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asystenta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głosowego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,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działającego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w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chmurze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obliczeniowej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i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metod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transferu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danych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do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algorytmów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AI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dla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potrzeb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fine-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tuningu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modeli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głosowych</a:t>
            </a:r>
            <a:endParaRPr sz="1800" b="1" dirty="0">
              <a:solidFill>
                <a:srgbClr val="333333"/>
              </a:solidFill>
              <a:latin typeface="DejaVuSans"/>
              <a:ea typeface="DejaVuSans"/>
              <a:cs typeface="DejaVuSans"/>
              <a:sym typeface="DejaVuSans"/>
            </a:endParaRPr>
          </a:p>
          <a:p>
            <a:pPr>
              <a:defRPr sz="1800" b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endParaRPr sz="1800" b="1" dirty="0">
              <a:solidFill>
                <a:srgbClr val="333333"/>
              </a:solidFill>
              <a:latin typeface="DejaVuSans"/>
              <a:ea typeface="DejaVuSans"/>
              <a:cs typeface="DejaVuSans"/>
              <a:sym typeface="DejaVuSans"/>
            </a:endParaRPr>
          </a:p>
          <a:p>
            <a:pPr>
              <a:defRPr sz="180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r>
              <a:rPr dirty="0" err="1"/>
              <a:t>Korpus</a:t>
            </a:r>
            <a:r>
              <a:rPr dirty="0"/>
              <a:t> </a:t>
            </a:r>
            <a:r>
              <a:rPr dirty="0" err="1"/>
              <a:t>nagrań</a:t>
            </a:r>
            <a:r>
              <a:rPr dirty="0"/>
              <a:t> </a:t>
            </a:r>
            <a:r>
              <a:rPr dirty="0" err="1"/>
              <a:t>mowy</a:t>
            </a:r>
            <a:r>
              <a:rPr dirty="0"/>
              <a:t> </a:t>
            </a:r>
            <a:r>
              <a:rPr dirty="0" err="1"/>
              <a:t>personelu</a:t>
            </a:r>
            <a:r>
              <a:rPr dirty="0"/>
              <a:t> </a:t>
            </a:r>
            <a:r>
              <a:rPr dirty="0" err="1"/>
              <a:t>zawierający</a:t>
            </a:r>
            <a:r>
              <a:rPr dirty="0"/>
              <a:t> </a:t>
            </a:r>
            <a:r>
              <a:rPr dirty="0" err="1"/>
              <a:t>teksty</a:t>
            </a:r>
            <a:r>
              <a:rPr dirty="0"/>
              <a:t> </a:t>
            </a:r>
            <a:r>
              <a:rPr dirty="0" err="1"/>
              <a:t>przyporządkowane</a:t>
            </a:r>
            <a:r>
              <a:rPr dirty="0"/>
              <a:t> do min. 5 </a:t>
            </a:r>
            <a:r>
              <a:rPr dirty="0" err="1"/>
              <a:t>specjalności</a:t>
            </a:r>
            <a:r>
              <a:rPr dirty="0"/>
              <a:t> </a:t>
            </a:r>
            <a:r>
              <a:rPr dirty="0" err="1"/>
              <a:t>medycznych</a:t>
            </a:r>
            <a:r>
              <a:rPr dirty="0"/>
              <a:t> </a:t>
            </a:r>
            <a:r>
              <a:rPr dirty="0" err="1"/>
              <a:t>oraz</a:t>
            </a:r>
            <a:r>
              <a:rPr dirty="0"/>
              <a:t> </a:t>
            </a:r>
            <a:r>
              <a:rPr dirty="0" err="1"/>
              <a:t>nagrania</a:t>
            </a:r>
            <a:r>
              <a:rPr dirty="0"/>
              <a:t> </a:t>
            </a:r>
            <a:r>
              <a:rPr dirty="0" err="1"/>
              <a:t>mowy</a:t>
            </a:r>
            <a:r>
              <a:rPr dirty="0"/>
              <a:t> </a:t>
            </a:r>
            <a:r>
              <a:rPr dirty="0" err="1"/>
              <a:t>podzielone</a:t>
            </a:r>
            <a:r>
              <a:rPr dirty="0"/>
              <a:t> na min. 3 </a:t>
            </a:r>
            <a:r>
              <a:rPr dirty="0" err="1"/>
              <a:t>kategorie</a:t>
            </a:r>
            <a:r>
              <a:rPr dirty="0"/>
              <a:t> pod </a:t>
            </a:r>
            <a:r>
              <a:rPr dirty="0" err="1"/>
              <a:t>względem</a:t>
            </a:r>
            <a:r>
              <a:rPr dirty="0"/>
              <a:t> </a:t>
            </a:r>
            <a:r>
              <a:rPr dirty="0" err="1"/>
              <a:t>stosunku</a:t>
            </a:r>
            <a:r>
              <a:rPr dirty="0"/>
              <a:t> </a:t>
            </a:r>
            <a:r>
              <a:rPr dirty="0" err="1"/>
              <a:t>sygnał-szum</a:t>
            </a:r>
            <a:r>
              <a:rPr dirty="0"/>
              <a:t> (SNR &gt; 35 dB, SNR 20-35 dB, SNR &lt; 20 dB).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Zadania – Faza III</a:t>
            </a:r>
          </a:p>
        </p:txBody>
      </p:sp>
      <p:sp>
        <p:nvSpPr>
          <p:cNvPr id="166" name="Symbol zastępczy zawartości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Zad</a:t>
            </a:r>
            <a:r>
              <a:rPr dirty="0"/>
              <a:t>. 10 (PG)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Integracja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i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uruchomienie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prototypu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systemu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w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pełnej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skali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z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wykazaniem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możliwości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konwersji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mowa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-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tekst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dla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różnych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zastosowań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medycznych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i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telemedycznych</a:t>
            </a:r>
            <a:endParaRPr sz="1800" b="1" dirty="0">
              <a:solidFill>
                <a:srgbClr val="333333"/>
              </a:solidFill>
              <a:latin typeface="DejaVuSans"/>
              <a:ea typeface="DejaVuSans"/>
              <a:cs typeface="DejaVuSans"/>
              <a:sym typeface="DejaVuSans"/>
            </a:endParaRPr>
          </a:p>
          <a:p>
            <a:pPr>
              <a:defRPr sz="180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r>
              <a:rPr dirty="0" err="1"/>
              <a:t>Interfejs</a:t>
            </a:r>
            <a:r>
              <a:rPr dirty="0"/>
              <a:t> API </a:t>
            </a:r>
            <a:r>
              <a:rPr dirty="0" err="1"/>
              <a:t>umożliwiający</a:t>
            </a:r>
            <a:r>
              <a:rPr dirty="0"/>
              <a:t> </a:t>
            </a:r>
            <a:r>
              <a:rPr dirty="0" err="1"/>
              <a:t>integrację</a:t>
            </a:r>
            <a:r>
              <a:rPr dirty="0"/>
              <a:t> </a:t>
            </a:r>
            <a:r>
              <a:rPr dirty="0" err="1"/>
              <a:t>bazy</a:t>
            </a:r>
            <a:r>
              <a:rPr dirty="0"/>
              <a:t> </a:t>
            </a:r>
            <a:r>
              <a:rPr dirty="0" err="1"/>
              <a:t>nagrań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parametrów</a:t>
            </a:r>
            <a:r>
              <a:rPr dirty="0"/>
              <a:t> w </a:t>
            </a:r>
            <a:r>
              <a:rPr dirty="0" err="1"/>
              <a:t>oprogramowaniu</a:t>
            </a:r>
            <a:r>
              <a:rPr dirty="0"/>
              <a:t> </a:t>
            </a:r>
            <a:r>
              <a:rPr b="1" dirty="0"/>
              <a:t>do </a:t>
            </a:r>
            <a:r>
              <a:rPr b="1" dirty="0" err="1"/>
              <a:t>zarządzania</a:t>
            </a:r>
            <a:r>
              <a:rPr b="1" dirty="0"/>
              <a:t> </a:t>
            </a:r>
            <a:r>
              <a:rPr b="1" dirty="0" err="1"/>
              <a:t>pracą</a:t>
            </a:r>
            <a:r>
              <a:rPr b="1" dirty="0"/>
              <a:t> </a:t>
            </a:r>
            <a:r>
              <a:rPr b="1" dirty="0" err="1"/>
              <a:t>szpitala</a:t>
            </a:r>
            <a:r>
              <a:rPr b="1" dirty="0"/>
              <a:t> </a:t>
            </a:r>
            <a:r>
              <a:rPr b="1" dirty="0" err="1"/>
              <a:t>klinicznego</a:t>
            </a:r>
            <a:r>
              <a:rPr dirty="0"/>
              <a:t>. System </a:t>
            </a:r>
            <a:r>
              <a:rPr dirty="0" err="1"/>
              <a:t>musi</a:t>
            </a:r>
            <a:r>
              <a:rPr dirty="0"/>
              <a:t> </a:t>
            </a:r>
            <a:r>
              <a:rPr dirty="0" err="1"/>
              <a:t>ułatwiać</a:t>
            </a:r>
            <a:r>
              <a:rPr dirty="0"/>
              <a:t> </a:t>
            </a:r>
            <a:r>
              <a:rPr dirty="0" err="1"/>
              <a:t>koordynację</a:t>
            </a:r>
            <a:r>
              <a:rPr dirty="0"/>
              <a:t> </a:t>
            </a:r>
            <a:r>
              <a:rPr dirty="0" err="1"/>
              <a:t>pracy</a:t>
            </a:r>
            <a:r>
              <a:rPr dirty="0"/>
              <a:t> co </a:t>
            </a:r>
            <a:r>
              <a:rPr dirty="0" err="1"/>
              <a:t>najmniej</a:t>
            </a:r>
            <a:r>
              <a:rPr dirty="0"/>
              <a:t> 5 </a:t>
            </a:r>
            <a:r>
              <a:rPr dirty="0" err="1"/>
              <a:t>działów</a:t>
            </a:r>
            <a:r>
              <a:rPr dirty="0"/>
              <a:t>: </a:t>
            </a:r>
            <a:r>
              <a:rPr dirty="0" err="1"/>
              <a:t>recepcji-izby</a:t>
            </a:r>
            <a:r>
              <a:rPr dirty="0"/>
              <a:t> </a:t>
            </a:r>
            <a:r>
              <a:rPr dirty="0" err="1"/>
              <a:t>przyjęć</a:t>
            </a:r>
            <a:r>
              <a:rPr dirty="0"/>
              <a:t>, </a:t>
            </a:r>
            <a:r>
              <a:rPr dirty="0" err="1"/>
              <a:t>gabinetów</a:t>
            </a:r>
            <a:r>
              <a:rPr dirty="0"/>
              <a:t>, </a:t>
            </a:r>
            <a:r>
              <a:rPr dirty="0" err="1"/>
              <a:t>pokojów</a:t>
            </a:r>
            <a:r>
              <a:rPr dirty="0"/>
              <a:t> </a:t>
            </a:r>
            <a:r>
              <a:rPr dirty="0" err="1"/>
              <a:t>tzw</a:t>
            </a:r>
            <a:r>
              <a:rPr dirty="0"/>
              <a:t>. "</a:t>
            </a:r>
            <a:r>
              <a:rPr dirty="0" err="1"/>
              <a:t>opisowni</a:t>
            </a:r>
            <a:r>
              <a:rPr dirty="0"/>
              <a:t>", </a:t>
            </a:r>
            <a:r>
              <a:rPr dirty="0" err="1"/>
              <a:t>sal</a:t>
            </a:r>
            <a:r>
              <a:rPr dirty="0"/>
              <a:t> </a:t>
            </a:r>
            <a:r>
              <a:rPr dirty="0" err="1"/>
              <a:t>operacyjnych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transportu</a:t>
            </a:r>
            <a:r>
              <a:rPr dirty="0"/>
              <a:t> </a:t>
            </a:r>
            <a:r>
              <a:rPr dirty="0" err="1"/>
              <a:t>medycznego</a:t>
            </a:r>
            <a:endParaRPr dirty="0"/>
          </a:p>
          <a:p>
            <a:pPr>
              <a:defRPr sz="180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r>
              <a:rPr dirty="0" err="1"/>
              <a:t>Obsługa</a:t>
            </a:r>
            <a:r>
              <a:rPr dirty="0"/>
              <a:t> co </a:t>
            </a:r>
            <a:r>
              <a:rPr dirty="0" err="1"/>
              <a:t>najmniej</a:t>
            </a:r>
            <a:r>
              <a:rPr dirty="0"/>
              <a:t> 10 </a:t>
            </a:r>
            <a:r>
              <a:rPr dirty="0" err="1"/>
              <a:t>typów</a:t>
            </a:r>
            <a:r>
              <a:rPr dirty="0"/>
              <a:t> </a:t>
            </a:r>
            <a:r>
              <a:rPr dirty="0" err="1"/>
              <a:t>formularzy</a:t>
            </a:r>
            <a:r>
              <a:rPr dirty="0"/>
              <a:t> </a:t>
            </a:r>
            <a:r>
              <a:rPr dirty="0" err="1"/>
              <a:t>stosowanych</a:t>
            </a:r>
            <a:r>
              <a:rPr dirty="0"/>
              <a:t> w </a:t>
            </a:r>
            <a:r>
              <a:rPr dirty="0" err="1"/>
              <a:t>praktyce</a:t>
            </a:r>
            <a:r>
              <a:rPr dirty="0"/>
              <a:t> </a:t>
            </a:r>
            <a:r>
              <a:rPr dirty="0" err="1"/>
              <a:t>klinicznej</a:t>
            </a:r>
            <a:r>
              <a:rPr dirty="0"/>
              <a:t>: </a:t>
            </a:r>
            <a:r>
              <a:rPr dirty="0" err="1"/>
              <a:t>recepcji</a:t>
            </a:r>
            <a:r>
              <a:rPr dirty="0"/>
              <a:t> </a:t>
            </a:r>
            <a:r>
              <a:rPr dirty="0" err="1"/>
              <a:t>szpitalnej</a:t>
            </a:r>
            <a:r>
              <a:rPr dirty="0"/>
              <a:t> </a:t>
            </a:r>
            <a:r>
              <a:rPr lang="pl-PL" dirty="0"/>
              <a:t>                     </a:t>
            </a:r>
            <a:r>
              <a:rPr dirty="0"/>
              <a:t>(1 </a:t>
            </a:r>
            <a:r>
              <a:rPr dirty="0" err="1"/>
              <a:t>formularz</a:t>
            </a:r>
            <a:r>
              <a:rPr dirty="0"/>
              <a:t>), </a:t>
            </a:r>
            <a:r>
              <a:rPr dirty="0" err="1"/>
              <a:t>rehabilitacji</a:t>
            </a:r>
            <a:r>
              <a:rPr dirty="0"/>
              <a:t> (2 </a:t>
            </a:r>
            <a:r>
              <a:rPr dirty="0" err="1"/>
              <a:t>formularze</a:t>
            </a:r>
            <a:r>
              <a:rPr dirty="0"/>
              <a:t>), </a:t>
            </a:r>
            <a:r>
              <a:rPr dirty="0" err="1"/>
              <a:t>recepty</a:t>
            </a:r>
            <a:r>
              <a:rPr dirty="0"/>
              <a:t> (1), </a:t>
            </a:r>
            <a:r>
              <a:rPr dirty="0" err="1"/>
              <a:t>zleceń</a:t>
            </a:r>
            <a:r>
              <a:rPr dirty="0"/>
              <a:t> </a:t>
            </a:r>
            <a:r>
              <a:rPr dirty="0" err="1"/>
              <a:t>zabiegu</a:t>
            </a:r>
            <a:r>
              <a:rPr dirty="0"/>
              <a:t> (2), </a:t>
            </a:r>
            <a:r>
              <a:rPr dirty="0" err="1"/>
              <a:t>żywienia</a:t>
            </a:r>
            <a:r>
              <a:rPr dirty="0"/>
              <a:t> </a:t>
            </a:r>
            <a:r>
              <a:rPr dirty="0" err="1"/>
              <a:t>szpitalne</a:t>
            </a:r>
            <a:r>
              <a:rPr dirty="0"/>
              <a:t> (1), </a:t>
            </a:r>
            <a:r>
              <a:rPr dirty="0" err="1"/>
              <a:t>wyników</a:t>
            </a:r>
            <a:r>
              <a:rPr dirty="0"/>
              <a:t> pom. </a:t>
            </a:r>
            <a:r>
              <a:rPr dirty="0" err="1"/>
              <a:t>funkcji</a:t>
            </a:r>
            <a:r>
              <a:rPr dirty="0"/>
              <a:t> </a:t>
            </a:r>
            <a:r>
              <a:rPr dirty="0" err="1"/>
              <a:t>życiowych</a:t>
            </a:r>
            <a:r>
              <a:rPr dirty="0"/>
              <a:t> (3), </a:t>
            </a:r>
            <a:r>
              <a:rPr dirty="0" err="1"/>
              <a:t>zwolnienia</a:t>
            </a:r>
            <a:r>
              <a:rPr dirty="0"/>
              <a:t> </a:t>
            </a:r>
            <a:r>
              <a:rPr dirty="0" err="1"/>
              <a:t>lekarskiego</a:t>
            </a:r>
            <a:r>
              <a:rPr dirty="0"/>
              <a:t> (1)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Zadania – Faza III</a:t>
            </a:r>
          </a:p>
        </p:txBody>
      </p:sp>
      <p:sp>
        <p:nvSpPr>
          <p:cNvPr id="169" name="Symbol zastępczy zawartości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Zad</a:t>
            </a:r>
            <a:r>
              <a:rPr dirty="0"/>
              <a:t>. 11 (GUM</a:t>
            </a:r>
            <a:r>
              <a:rPr lang="pl-PL" dirty="0" err="1"/>
              <a:t>ed</a:t>
            </a:r>
            <a:r>
              <a:rPr dirty="0"/>
              <a:t>)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Walidacja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kliniczna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opracowanych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rozwiązań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w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oparciu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o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wyznaczone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parametry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jakościowe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obejmujące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poprawność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identyfikacji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treści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,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algorytmizacji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i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klasyfikacji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danych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,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analiza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benchmarków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jakości</a:t>
            </a:r>
            <a:endParaRPr b="1" dirty="0">
              <a:solidFill>
                <a:srgbClr val="333333"/>
              </a:solidFill>
              <a:latin typeface="DejaVuSans"/>
              <a:ea typeface="DejaVuSans"/>
              <a:cs typeface="DejaVuSans"/>
              <a:sym typeface="DejaVuSans"/>
            </a:endParaRPr>
          </a:p>
          <a:p>
            <a:pPr>
              <a:defRPr sz="180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r>
              <a:rPr dirty="0" err="1"/>
              <a:t>Poprawnie</a:t>
            </a:r>
            <a:r>
              <a:rPr dirty="0"/>
              <a:t> (&gt;99% </a:t>
            </a:r>
            <a:r>
              <a:rPr dirty="0" err="1"/>
              <a:t>zgodności</a:t>
            </a:r>
            <a:r>
              <a:rPr dirty="0"/>
              <a:t>) </a:t>
            </a:r>
            <a:r>
              <a:rPr dirty="0" err="1"/>
              <a:t>obsłużone</a:t>
            </a:r>
            <a:r>
              <a:rPr dirty="0"/>
              <a:t> (</a:t>
            </a:r>
            <a:r>
              <a:rPr dirty="0" err="1"/>
              <a:t>rozpoznanie</a:t>
            </a:r>
            <a:r>
              <a:rPr dirty="0"/>
              <a:t> </a:t>
            </a:r>
            <a:r>
              <a:rPr dirty="0" err="1"/>
              <a:t>mowy</a:t>
            </a:r>
            <a:r>
              <a:rPr dirty="0"/>
              <a:t>, </a:t>
            </a:r>
            <a:r>
              <a:rPr dirty="0" err="1"/>
              <a:t>algorytmizacja</a:t>
            </a:r>
            <a:r>
              <a:rPr dirty="0"/>
              <a:t>, </a:t>
            </a:r>
            <a:r>
              <a:rPr dirty="0" err="1"/>
              <a:t>zapis</a:t>
            </a:r>
            <a:r>
              <a:rPr dirty="0"/>
              <a:t>) </a:t>
            </a:r>
            <a:r>
              <a:rPr dirty="0" err="1"/>
              <a:t>formularze</a:t>
            </a:r>
            <a:r>
              <a:rPr dirty="0"/>
              <a:t> </a:t>
            </a:r>
            <a:r>
              <a:rPr dirty="0" err="1"/>
              <a:t>dla</a:t>
            </a:r>
            <a:r>
              <a:rPr dirty="0"/>
              <a:t> 10 </a:t>
            </a:r>
            <a:r>
              <a:rPr dirty="0" err="1"/>
              <a:t>sytuacji</a:t>
            </a:r>
            <a:r>
              <a:rPr dirty="0"/>
              <a:t> </a:t>
            </a:r>
            <a:r>
              <a:rPr dirty="0" err="1"/>
              <a:t>klinicznych</a:t>
            </a:r>
            <a:r>
              <a:rPr dirty="0"/>
              <a:t> w </a:t>
            </a:r>
            <a:r>
              <a:rPr dirty="0" err="1"/>
              <a:t>warunkach</a:t>
            </a:r>
            <a:r>
              <a:rPr dirty="0"/>
              <a:t> </a:t>
            </a:r>
            <a:r>
              <a:rPr dirty="0" err="1"/>
              <a:t>rzeczywistych</a:t>
            </a:r>
            <a:r>
              <a:rPr dirty="0"/>
              <a:t> </a:t>
            </a:r>
            <a:r>
              <a:rPr dirty="0" err="1"/>
              <a:t>właściwych</a:t>
            </a:r>
            <a:r>
              <a:rPr dirty="0"/>
              <a:t> </a:t>
            </a:r>
            <a:r>
              <a:rPr dirty="0" err="1"/>
              <a:t>dla</a:t>
            </a:r>
            <a:r>
              <a:rPr dirty="0"/>
              <a:t> </a:t>
            </a:r>
            <a:r>
              <a:rPr dirty="0" err="1"/>
              <a:t>sytuacji</a:t>
            </a:r>
            <a:r>
              <a:rPr dirty="0"/>
              <a:t> </a:t>
            </a:r>
            <a:r>
              <a:rPr dirty="0" err="1"/>
              <a:t>klinicznych</a:t>
            </a:r>
            <a:endParaRPr dirty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Zadania – Faza III</a:t>
            </a:r>
          </a:p>
        </p:txBody>
      </p:sp>
      <p:sp>
        <p:nvSpPr>
          <p:cNvPr id="172" name="Symbol zastępczy zawartości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Zad</a:t>
            </a:r>
            <a:r>
              <a:rPr dirty="0"/>
              <a:t>. 12 (</a:t>
            </a:r>
            <a:r>
              <a:rPr dirty="0" err="1"/>
              <a:t>eTRUST</a:t>
            </a:r>
            <a:r>
              <a:rPr dirty="0"/>
              <a:t>)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Finalizacja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i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certyfikacja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rozwiązań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, testy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wdrożeniowe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z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uwzględnieniem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skalowania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,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tokenizacji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,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dostępu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mobilnego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oraz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powiązania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z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systemem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HIS / CIS,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testowe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uruchomienie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,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opinie</a:t>
            </a:r>
            <a:r>
              <a:rPr sz="1800" b="1" dirty="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 </a:t>
            </a:r>
            <a:r>
              <a:rPr sz="1800" b="1" dirty="0" err="1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rPr>
              <a:t>użytkowników</a:t>
            </a:r>
            <a:endParaRPr sz="1800" b="1" dirty="0">
              <a:solidFill>
                <a:srgbClr val="333333"/>
              </a:solidFill>
              <a:latin typeface="DejaVuSans"/>
              <a:ea typeface="DejaVuSans"/>
              <a:cs typeface="DejaVuSans"/>
              <a:sym typeface="DejaVuSans"/>
            </a:endParaRPr>
          </a:p>
          <a:p>
            <a:pPr>
              <a:defRPr sz="180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r>
              <a:rPr dirty="0" err="1"/>
              <a:t>Uzyskana</a:t>
            </a:r>
            <a:r>
              <a:rPr dirty="0"/>
              <a:t> </a:t>
            </a:r>
            <a:r>
              <a:rPr dirty="0" err="1"/>
              <a:t>certyfikacja</a:t>
            </a:r>
            <a:r>
              <a:rPr dirty="0"/>
              <a:t> w </a:t>
            </a:r>
            <a:r>
              <a:rPr dirty="0" err="1"/>
              <a:t>zakresie</a:t>
            </a:r>
            <a:r>
              <a:rPr dirty="0"/>
              <a:t> </a:t>
            </a:r>
            <a:r>
              <a:rPr dirty="0" err="1"/>
              <a:t>koniecznym</a:t>
            </a:r>
            <a:r>
              <a:rPr dirty="0"/>
              <a:t> </a:t>
            </a:r>
            <a:r>
              <a:rPr dirty="0" err="1"/>
              <a:t>dla</a:t>
            </a:r>
            <a:r>
              <a:rPr dirty="0"/>
              <a:t> </a:t>
            </a:r>
            <a:r>
              <a:rPr dirty="0" err="1"/>
              <a:t>wprowadzenia</a:t>
            </a:r>
            <a:r>
              <a:rPr dirty="0"/>
              <a:t> </a:t>
            </a:r>
            <a:r>
              <a:rPr dirty="0" err="1"/>
              <a:t>produktu</a:t>
            </a:r>
            <a:r>
              <a:rPr dirty="0"/>
              <a:t> na </a:t>
            </a:r>
            <a:r>
              <a:rPr dirty="0" err="1"/>
              <a:t>rynek</a:t>
            </a:r>
            <a:r>
              <a:rPr dirty="0"/>
              <a:t>. 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Materiał wyjściowy</a:t>
            </a:r>
          </a:p>
        </p:txBody>
      </p:sp>
      <p:sp>
        <p:nvSpPr>
          <p:cNvPr id="175" name="Symbol zastępczy zawartości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Scenariusze</a:t>
            </a:r>
          </a:p>
          <a:p>
            <a:r>
              <a:t>Słowniki</a:t>
            </a:r>
          </a:p>
          <a:p>
            <a:r>
              <a:t>Nagrania</a:t>
            </a:r>
          </a:p>
          <a:p>
            <a:r>
              <a:t>Tagowanie/adnotacja</a:t>
            </a:r>
          </a:p>
          <a:p>
            <a:r>
              <a:t>Formularze</a:t>
            </a:r>
          </a:p>
          <a:p>
            <a:r>
              <a:t>Środowiska trenowania ML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Zakres projektu - podsumowanie</a:t>
            </a:r>
            <a:endParaRPr dirty="0"/>
          </a:p>
        </p:txBody>
      </p:sp>
      <p:sp>
        <p:nvSpPr>
          <p:cNvPr id="178" name="Symbol zastępczy zawartości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630936">
              <a:spcBef>
                <a:spcPts val="600"/>
              </a:spcBef>
              <a:buSzTx/>
              <a:buFontTx/>
              <a:buNone/>
              <a:defRPr sz="1932"/>
            </a:pPr>
            <a:r>
              <a:rPr dirty="0"/>
              <a:t>W </a:t>
            </a:r>
            <a:r>
              <a:rPr lang="pl-PL" dirty="0"/>
              <a:t>ramach p</a:t>
            </a:r>
            <a:r>
              <a:rPr dirty="0" err="1"/>
              <a:t>rojek</a:t>
            </a:r>
            <a:r>
              <a:rPr lang="pl-PL" dirty="0"/>
              <a:t>tu powstają następujące</a:t>
            </a:r>
            <a:r>
              <a:rPr dirty="0"/>
              <a:t> </a:t>
            </a:r>
            <a:r>
              <a:rPr dirty="0" err="1"/>
              <a:t>główne</a:t>
            </a:r>
            <a:r>
              <a:rPr dirty="0"/>
              <a:t> </a:t>
            </a:r>
            <a:r>
              <a:rPr dirty="0" err="1"/>
              <a:t>komponenty</a:t>
            </a:r>
            <a:r>
              <a:rPr dirty="0"/>
              <a:t>:</a:t>
            </a:r>
          </a:p>
          <a:p>
            <a:pPr marL="608797" lvl="1" indent="-258277" defTabSz="630936">
              <a:spcBef>
                <a:spcPts val="600"/>
              </a:spcBef>
              <a:buFontTx/>
              <a:buAutoNum type="arabicPeriod"/>
              <a:defRPr sz="1932"/>
            </a:pPr>
            <a:r>
              <a:rPr lang="pl-PL" dirty="0"/>
              <a:t>Moduł rejestracji </a:t>
            </a:r>
            <a:r>
              <a:rPr dirty="0" err="1"/>
              <a:t>mowy</a:t>
            </a:r>
            <a:r>
              <a:rPr lang="pl-PL" dirty="0"/>
              <a:t>, działający zgodnie z kilkoma scenariuszami</a:t>
            </a:r>
            <a:endParaRPr dirty="0"/>
          </a:p>
          <a:p>
            <a:pPr marL="608797" lvl="1" indent="-258277" defTabSz="630936">
              <a:spcBef>
                <a:spcPts val="600"/>
              </a:spcBef>
              <a:buFontTx/>
              <a:buAutoNum type="arabicPeriod"/>
              <a:defRPr sz="1932"/>
            </a:pPr>
            <a:r>
              <a:rPr lang="pl-PL" dirty="0"/>
              <a:t>System</a:t>
            </a:r>
            <a:r>
              <a:rPr dirty="0"/>
              <a:t> </a:t>
            </a:r>
            <a:r>
              <a:rPr dirty="0" err="1"/>
              <a:t>mowy</a:t>
            </a:r>
            <a:r>
              <a:rPr dirty="0"/>
              <a:t> (text recognition)</a:t>
            </a:r>
            <a:r>
              <a:rPr lang="pl-PL" dirty="0"/>
              <a:t> i z</a:t>
            </a:r>
            <a:r>
              <a:rPr dirty="0" err="1"/>
              <a:t>amian</a:t>
            </a:r>
            <a:r>
              <a:rPr lang="pl-PL" dirty="0"/>
              <a:t>y</a:t>
            </a:r>
            <a:r>
              <a:rPr dirty="0"/>
              <a:t> </a:t>
            </a:r>
            <a:r>
              <a:rPr dirty="0" err="1"/>
              <a:t>mowy</a:t>
            </a:r>
            <a:r>
              <a:rPr dirty="0"/>
              <a:t> na </a:t>
            </a:r>
            <a:r>
              <a:rPr dirty="0" err="1"/>
              <a:t>tekst</a:t>
            </a:r>
            <a:r>
              <a:rPr dirty="0"/>
              <a:t> (</a:t>
            </a:r>
            <a:r>
              <a:rPr dirty="0" err="1"/>
              <a:t>spe</a:t>
            </a:r>
            <a:r>
              <a:rPr lang="pl-PL" dirty="0"/>
              <a:t>e</a:t>
            </a:r>
            <a:r>
              <a:rPr dirty="0" err="1"/>
              <a:t>ch</a:t>
            </a:r>
            <a:r>
              <a:rPr dirty="0"/>
              <a:t> to text)</a:t>
            </a:r>
          </a:p>
          <a:p>
            <a:pPr marL="608797" lvl="1" indent="-258277" defTabSz="630936">
              <a:spcBef>
                <a:spcPts val="600"/>
              </a:spcBef>
              <a:buFontTx/>
              <a:buAutoNum type="arabicPeriod"/>
              <a:defRPr sz="1932"/>
            </a:pPr>
            <a:r>
              <a:rPr lang="pl-PL" dirty="0"/>
              <a:t>Mechanizm rozumienia treści </a:t>
            </a:r>
            <a:r>
              <a:rPr dirty="0" err="1"/>
              <a:t>i</a:t>
            </a:r>
            <a:r>
              <a:rPr dirty="0"/>
              <a:t> j</a:t>
            </a:r>
            <a:r>
              <a:rPr lang="pl-PL" dirty="0"/>
              <a:t>ej </a:t>
            </a:r>
            <a:r>
              <a:rPr dirty="0" err="1"/>
              <a:t>strukturalizacj</a:t>
            </a:r>
            <a:r>
              <a:rPr lang="pl-PL" dirty="0"/>
              <a:t>i</a:t>
            </a:r>
            <a:r>
              <a:rPr dirty="0"/>
              <a:t> (natural language processing - model </a:t>
            </a:r>
            <a:r>
              <a:rPr dirty="0" err="1"/>
              <a:t>języka</a:t>
            </a:r>
            <a:r>
              <a:rPr dirty="0"/>
              <a:t>)</a:t>
            </a:r>
          </a:p>
          <a:p>
            <a:pPr marL="608797" lvl="1" indent="-258277" defTabSz="630936">
              <a:spcBef>
                <a:spcPts val="600"/>
              </a:spcBef>
              <a:buFontTx/>
              <a:buAutoNum type="arabicPeriod"/>
              <a:defRPr sz="1932"/>
            </a:pPr>
            <a:r>
              <a:rPr lang="pl-PL" dirty="0"/>
              <a:t>Interfejs lekarza - </a:t>
            </a:r>
            <a:r>
              <a:rPr dirty="0" err="1"/>
              <a:t>przedstawienie</a:t>
            </a:r>
            <a:r>
              <a:rPr dirty="0"/>
              <a:t> </a:t>
            </a:r>
            <a:r>
              <a:rPr dirty="0" err="1"/>
              <a:t>wyniku</a:t>
            </a:r>
            <a:r>
              <a:rPr dirty="0"/>
              <a:t> (</a:t>
            </a:r>
            <a:r>
              <a:rPr dirty="0" err="1"/>
              <a:t>uzupełnianie</a:t>
            </a:r>
            <a:r>
              <a:rPr dirty="0"/>
              <a:t>, </a:t>
            </a:r>
            <a:r>
              <a:rPr dirty="0" err="1"/>
              <a:t>poprawianie</a:t>
            </a:r>
            <a:r>
              <a:rPr dirty="0"/>
              <a:t>, </a:t>
            </a:r>
            <a:r>
              <a:rPr dirty="0" err="1"/>
              <a:t>akceptacja</a:t>
            </a:r>
            <a:r>
              <a:rPr dirty="0"/>
              <a:t>)</a:t>
            </a:r>
          </a:p>
          <a:p>
            <a:pPr marL="0" lvl="1" indent="157734" defTabSz="630936">
              <a:spcBef>
                <a:spcPts val="600"/>
              </a:spcBef>
              <a:buSzTx/>
              <a:buFontTx/>
              <a:buNone/>
              <a:defRPr sz="1932"/>
            </a:pPr>
            <a:endParaRPr dirty="0"/>
          </a:p>
          <a:p>
            <a:pPr marL="0" lvl="1" indent="157734" defTabSz="630936">
              <a:spcBef>
                <a:spcPts val="600"/>
              </a:spcBef>
              <a:buSzTx/>
              <a:buFontTx/>
              <a:buNone/>
              <a:defRPr sz="1932"/>
            </a:pPr>
            <a:r>
              <a:rPr lang="pl-PL" dirty="0"/>
              <a:t>W istocie realizujemy 4 r</a:t>
            </a:r>
            <a:r>
              <a:rPr dirty="0" err="1"/>
              <a:t>ównoległe</a:t>
            </a:r>
            <a:r>
              <a:rPr dirty="0"/>
              <a:t> </a:t>
            </a:r>
            <a:r>
              <a:rPr lang="pl-PL" dirty="0"/>
              <a:t>pod</a:t>
            </a:r>
            <a:r>
              <a:rPr dirty="0" err="1"/>
              <a:t>projekty</a:t>
            </a:r>
            <a:r>
              <a:rPr dirty="0"/>
              <a:t>:</a:t>
            </a:r>
          </a:p>
          <a:p>
            <a:pPr marL="0" lvl="1" indent="157734" defTabSz="630936">
              <a:spcBef>
                <a:spcPts val="600"/>
              </a:spcBef>
              <a:buSzTx/>
              <a:buFontTx/>
              <a:buNone/>
              <a:defRPr sz="1932"/>
            </a:pPr>
            <a:r>
              <a:rPr dirty="0"/>
              <a:t>1. </a:t>
            </a:r>
            <a:r>
              <a:rPr dirty="0" err="1"/>
              <a:t>Zamiana</a:t>
            </a:r>
            <a:r>
              <a:rPr dirty="0"/>
              <a:t> </a:t>
            </a:r>
            <a:r>
              <a:rPr dirty="0" err="1"/>
              <a:t>mowy</a:t>
            </a:r>
            <a:r>
              <a:rPr dirty="0"/>
              <a:t> na </a:t>
            </a:r>
            <a:r>
              <a:rPr dirty="0" err="1"/>
              <a:t>tekst</a:t>
            </a:r>
            <a:r>
              <a:rPr dirty="0"/>
              <a:t> </a:t>
            </a:r>
            <a:r>
              <a:rPr lang="pl-PL" dirty="0"/>
              <a:t>–</a:t>
            </a:r>
            <a:r>
              <a:rPr dirty="0"/>
              <a:t> </a:t>
            </a:r>
            <a:r>
              <a:rPr b="1" dirty="0" err="1">
                <a:solidFill>
                  <a:schemeClr val="accent1">
                    <a:satOff val="-3547"/>
                    <a:lumOff val="-10352"/>
                  </a:schemeClr>
                </a:solidFill>
              </a:rPr>
              <a:t>Spe</a:t>
            </a:r>
            <a:r>
              <a:rPr lang="pl-PL" b="1" dirty="0">
                <a:solidFill>
                  <a:schemeClr val="accent1">
                    <a:satOff val="-3547"/>
                    <a:lumOff val="-10352"/>
                  </a:schemeClr>
                </a:solidFill>
              </a:rPr>
              <a:t>e</a:t>
            </a:r>
            <a:r>
              <a:rPr b="1" dirty="0" err="1">
                <a:solidFill>
                  <a:schemeClr val="accent1">
                    <a:satOff val="-3547"/>
                    <a:lumOff val="-10352"/>
                  </a:schemeClr>
                </a:solidFill>
              </a:rPr>
              <a:t>ch</a:t>
            </a:r>
            <a:r>
              <a:rPr lang="pl-PL" b="1" dirty="0">
                <a:solidFill>
                  <a:schemeClr val="accent1">
                    <a:satOff val="-3547"/>
                    <a:lumOff val="-10352"/>
                  </a:schemeClr>
                </a:solidFill>
              </a:rPr>
              <a:t>-</a:t>
            </a:r>
            <a:r>
              <a:rPr b="1" dirty="0">
                <a:solidFill>
                  <a:schemeClr val="accent1">
                    <a:satOff val="-3547"/>
                    <a:lumOff val="-10352"/>
                  </a:schemeClr>
                </a:solidFill>
              </a:rPr>
              <a:t>to</a:t>
            </a:r>
            <a:r>
              <a:rPr lang="pl-PL" b="1" dirty="0">
                <a:solidFill>
                  <a:schemeClr val="accent1">
                    <a:satOff val="-3547"/>
                    <a:lumOff val="-10352"/>
                  </a:schemeClr>
                </a:solidFill>
              </a:rPr>
              <a:t>-</a:t>
            </a:r>
            <a:r>
              <a:rPr b="1" dirty="0">
                <a:solidFill>
                  <a:schemeClr val="accent1">
                    <a:satOff val="-3547"/>
                    <a:lumOff val="-10352"/>
                  </a:schemeClr>
                </a:solidFill>
              </a:rPr>
              <a:t>text</a:t>
            </a:r>
          </a:p>
          <a:p>
            <a:pPr marL="0" lvl="1" indent="157734" defTabSz="630936">
              <a:spcBef>
                <a:spcPts val="600"/>
              </a:spcBef>
              <a:buSzTx/>
              <a:buFontTx/>
              <a:buNone/>
              <a:defRPr sz="1932"/>
            </a:pPr>
            <a:r>
              <a:rPr dirty="0"/>
              <a:t>2. </a:t>
            </a:r>
            <a:r>
              <a:rPr dirty="0" err="1"/>
              <a:t>Rozpoznawanie</a:t>
            </a:r>
            <a:r>
              <a:rPr dirty="0"/>
              <a:t> </a:t>
            </a:r>
            <a:r>
              <a:rPr dirty="0" err="1"/>
              <a:t>znaczenia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klasyfikacja</a:t>
            </a:r>
            <a:r>
              <a:rPr dirty="0"/>
              <a:t> </a:t>
            </a:r>
            <a:r>
              <a:rPr dirty="0" err="1"/>
              <a:t>tekstu</a:t>
            </a:r>
            <a:r>
              <a:rPr dirty="0"/>
              <a:t> - </a:t>
            </a:r>
            <a:r>
              <a:rPr b="1" dirty="0">
                <a:solidFill>
                  <a:schemeClr val="accent1">
                    <a:satOff val="-3547"/>
                    <a:lumOff val="-10352"/>
                  </a:schemeClr>
                </a:solidFill>
              </a:rPr>
              <a:t>Natural Language Processing</a:t>
            </a:r>
            <a:endParaRPr lang="pl-PL" b="1" dirty="0">
              <a:solidFill>
                <a:schemeClr val="accent1">
                  <a:satOff val="-3547"/>
                  <a:lumOff val="-10352"/>
                </a:schemeClr>
              </a:solidFill>
            </a:endParaRPr>
          </a:p>
          <a:p>
            <a:pPr marL="0" lvl="1" indent="157734" defTabSz="630936">
              <a:spcBef>
                <a:spcPts val="600"/>
              </a:spcBef>
              <a:buSzTx/>
              <a:buFontTx/>
              <a:buNone/>
              <a:defRPr sz="1932"/>
            </a:pPr>
            <a:r>
              <a:rPr lang="pl-PL" sz="1932" dirty="0"/>
              <a:t>3. Generowanie i wypełnianie adaptacyjnych formularzy – </a:t>
            </a:r>
            <a:r>
              <a:rPr lang="pl-PL" sz="1932" dirty="0">
                <a:highlight>
                  <a:srgbClr val="FFFF00"/>
                </a:highlight>
              </a:rPr>
              <a:t>w języku polskim</a:t>
            </a:r>
          </a:p>
          <a:p>
            <a:pPr marL="0" lvl="1" indent="157734" defTabSz="630936">
              <a:spcBef>
                <a:spcPts val="600"/>
              </a:spcBef>
              <a:buSzTx/>
              <a:buFontTx/>
              <a:buNone/>
              <a:defRPr sz="1932"/>
            </a:pPr>
            <a:r>
              <a:rPr lang="pl-PL" sz="1932" dirty="0"/>
              <a:t>4. Zaciąganie danych, m. in. patomorfologicznych i wielu in. </a:t>
            </a:r>
          </a:p>
          <a:p>
            <a:pPr marL="0" lvl="1" indent="157734" defTabSz="630936">
              <a:spcBef>
                <a:spcPts val="600"/>
              </a:spcBef>
              <a:buSzTx/>
              <a:buFontTx/>
              <a:buNone/>
              <a:defRPr sz="1932"/>
            </a:pPr>
            <a:endParaRPr b="1" dirty="0">
              <a:solidFill>
                <a:schemeClr val="accent1">
                  <a:satOff val="-3547"/>
                  <a:lumOff val="-10352"/>
                </a:schemeClr>
              </a:solidFill>
            </a:endParaRPr>
          </a:p>
          <a:p>
            <a:pPr marL="0" lvl="1" indent="157734" defTabSz="630936">
              <a:spcBef>
                <a:spcPts val="600"/>
              </a:spcBef>
              <a:buSzTx/>
              <a:buFontTx/>
              <a:buNone/>
              <a:defRPr sz="1932"/>
            </a:pPr>
            <a:endParaRPr b="1" dirty="0">
              <a:solidFill>
                <a:schemeClr val="accent1">
                  <a:satOff val="-3547"/>
                  <a:lumOff val="-10352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diagram&#10;&#10;Opis wygenerowany automatycznie">
            <a:extLst>
              <a:ext uri="{FF2B5EF4-FFF2-40B4-BE49-F238E27FC236}">
                <a16:creationId xmlns:a16="http://schemas.microsoft.com/office/drawing/2014/main" id="{5180E009-3485-54A7-2916-AD9AB62BE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2" y="491302"/>
            <a:ext cx="9662223" cy="587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3505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0" name="Freeform: Shape 11"/>
          <p:cNvSpPr/>
          <p:nvPr/>
        </p:nvSpPr>
        <p:spPr>
          <a:xfrm>
            <a:off x="6670010" y="0"/>
            <a:ext cx="5521992" cy="33496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8" h="21600" extrusionOk="0">
                <a:moveTo>
                  <a:pt x="1839" y="13646"/>
                </a:moveTo>
                <a:cubicBezTo>
                  <a:pt x="1839" y="13646"/>
                  <a:pt x="1839" y="13646"/>
                  <a:pt x="4549" y="13646"/>
                </a:cubicBezTo>
                <a:cubicBezTo>
                  <a:pt x="4719" y="13646"/>
                  <a:pt x="4883" y="13750"/>
                  <a:pt x="4965" y="13919"/>
                </a:cubicBezTo>
                <a:cubicBezTo>
                  <a:pt x="4965" y="13919"/>
                  <a:pt x="4965" y="13919"/>
                  <a:pt x="6323" y="16520"/>
                </a:cubicBezTo>
                <a:cubicBezTo>
                  <a:pt x="6411" y="16682"/>
                  <a:pt x="6411" y="16890"/>
                  <a:pt x="6323" y="17052"/>
                </a:cubicBezTo>
                <a:cubicBezTo>
                  <a:pt x="6323" y="17052"/>
                  <a:pt x="6323" y="17052"/>
                  <a:pt x="4965" y="19653"/>
                </a:cubicBezTo>
                <a:cubicBezTo>
                  <a:pt x="4883" y="19822"/>
                  <a:pt x="4719" y="19925"/>
                  <a:pt x="4549" y="19925"/>
                </a:cubicBezTo>
                <a:cubicBezTo>
                  <a:pt x="4549" y="19925"/>
                  <a:pt x="4549" y="19925"/>
                  <a:pt x="1839" y="19925"/>
                </a:cubicBezTo>
                <a:cubicBezTo>
                  <a:pt x="1664" y="19925"/>
                  <a:pt x="1506" y="19822"/>
                  <a:pt x="1418" y="19653"/>
                </a:cubicBezTo>
                <a:cubicBezTo>
                  <a:pt x="1418" y="19653"/>
                  <a:pt x="1418" y="19653"/>
                  <a:pt x="66" y="17052"/>
                </a:cubicBezTo>
                <a:cubicBezTo>
                  <a:pt x="-22" y="16890"/>
                  <a:pt x="-22" y="16682"/>
                  <a:pt x="66" y="16520"/>
                </a:cubicBezTo>
                <a:cubicBezTo>
                  <a:pt x="66" y="16520"/>
                  <a:pt x="66" y="16520"/>
                  <a:pt x="1418" y="13919"/>
                </a:cubicBezTo>
                <a:cubicBezTo>
                  <a:pt x="1506" y="13750"/>
                  <a:pt x="1664" y="13646"/>
                  <a:pt x="1839" y="13646"/>
                </a:cubicBezTo>
                <a:close/>
                <a:moveTo>
                  <a:pt x="11122" y="0"/>
                </a:moveTo>
                <a:lnTo>
                  <a:pt x="14556" y="0"/>
                </a:lnTo>
                <a:lnTo>
                  <a:pt x="14671" y="222"/>
                </a:lnTo>
                <a:cubicBezTo>
                  <a:pt x="14798" y="464"/>
                  <a:pt x="14934" y="724"/>
                  <a:pt x="15080" y="1004"/>
                </a:cubicBezTo>
                <a:cubicBezTo>
                  <a:pt x="15214" y="1253"/>
                  <a:pt x="15214" y="1571"/>
                  <a:pt x="15080" y="1819"/>
                </a:cubicBezTo>
                <a:cubicBezTo>
                  <a:pt x="15080" y="1819"/>
                  <a:pt x="15080" y="1819"/>
                  <a:pt x="13000" y="5803"/>
                </a:cubicBezTo>
                <a:cubicBezTo>
                  <a:pt x="12875" y="6061"/>
                  <a:pt x="12624" y="6220"/>
                  <a:pt x="12364" y="6220"/>
                </a:cubicBezTo>
                <a:cubicBezTo>
                  <a:pt x="12364" y="6220"/>
                  <a:pt x="12364" y="6220"/>
                  <a:pt x="8214" y="6220"/>
                </a:cubicBezTo>
                <a:cubicBezTo>
                  <a:pt x="8146" y="6220"/>
                  <a:pt x="8081" y="6210"/>
                  <a:pt x="8018" y="6191"/>
                </a:cubicBezTo>
                <a:lnTo>
                  <a:pt x="7884" y="6128"/>
                </a:lnTo>
                <a:lnTo>
                  <a:pt x="7966" y="5970"/>
                </a:lnTo>
                <a:cubicBezTo>
                  <a:pt x="8708" y="4542"/>
                  <a:pt x="9659" y="2713"/>
                  <a:pt x="10876" y="372"/>
                </a:cubicBezTo>
                <a:cubicBezTo>
                  <a:pt x="10921" y="286"/>
                  <a:pt x="10970" y="203"/>
                  <a:pt x="11024" y="125"/>
                </a:cubicBezTo>
                <a:close/>
                <a:moveTo>
                  <a:pt x="5426" y="0"/>
                </a:moveTo>
                <a:lnTo>
                  <a:pt x="6067" y="0"/>
                </a:lnTo>
                <a:lnTo>
                  <a:pt x="6023" y="84"/>
                </a:lnTo>
                <a:cubicBezTo>
                  <a:pt x="5517" y="1057"/>
                  <a:pt x="5517" y="1057"/>
                  <a:pt x="5517" y="1057"/>
                </a:cubicBezTo>
                <a:cubicBezTo>
                  <a:pt x="5383" y="1305"/>
                  <a:pt x="5383" y="1623"/>
                  <a:pt x="5517" y="1871"/>
                </a:cubicBezTo>
                <a:cubicBezTo>
                  <a:pt x="7588" y="5855"/>
                  <a:pt x="7588" y="5855"/>
                  <a:pt x="7588" y="5855"/>
                </a:cubicBezTo>
                <a:cubicBezTo>
                  <a:pt x="7655" y="5984"/>
                  <a:pt x="7749" y="6089"/>
                  <a:pt x="7860" y="6161"/>
                </a:cubicBezTo>
                <a:lnTo>
                  <a:pt x="7892" y="6175"/>
                </a:lnTo>
                <a:lnTo>
                  <a:pt x="7723" y="6500"/>
                </a:lnTo>
                <a:lnTo>
                  <a:pt x="7597" y="6742"/>
                </a:lnTo>
                <a:lnTo>
                  <a:pt x="7728" y="6803"/>
                </a:lnTo>
                <a:cubicBezTo>
                  <a:pt x="7798" y="6824"/>
                  <a:pt x="7872" y="6835"/>
                  <a:pt x="7948" y="6835"/>
                </a:cubicBezTo>
                <a:cubicBezTo>
                  <a:pt x="12630" y="6835"/>
                  <a:pt x="12630" y="6835"/>
                  <a:pt x="12630" y="6835"/>
                </a:cubicBezTo>
                <a:cubicBezTo>
                  <a:pt x="12923" y="6835"/>
                  <a:pt x="13206" y="6656"/>
                  <a:pt x="13347" y="6365"/>
                </a:cubicBezTo>
                <a:cubicBezTo>
                  <a:pt x="15693" y="1871"/>
                  <a:pt x="15693" y="1871"/>
                  <a:pt x="15693" y="1871"/>
                </a:cubicBezTo>
                <a:cubicBezTo>
                  <a:pt x="15845" y="1591"/>
                  <a:pt x="15845" y="1232"/>
                  <a:pt x="15693" y="952"/>
                </a:cubicBezTo>
                <a:cubicBezTo>
                  <a:pt x="15547" y="671"/>
                  <a:pt x="15409" y="408"/>
                  <a:pt x="15280" y="161"/>
                </a:cubicBezTo>
                <a:lnTo>
                  <a:pt x="15196" y="0"/>
                </a:lnTo>
                <a:lnTo>
                  <a:pt x="21578" y="0"/>
                </a:lnTo>
                <a:lnTo>
                  <a:pt x="21578" y="21600"/>
                </a:lnTo>
                <a:lnTo>
                  <a:pt x="9649" y="21600"/>
                </a:lnTo>
                <a:lnTo>
                  <a:pt x="9518" y="21348"/>
                </a:lnTo>
                <a:cubicBezTo>
                  <a:pt x="8703" y="19781"/>
                  <a:pt x="7400" y="17273"/>
                  <a:pt x="5314" y="13261"/>
                </a:cubicBezTo>
                <a:cubicBezTo>
                  <a:pt x="4953" y="12593"/>
                  <a:pt x="4953" y="11740"/>
                  <a:pt x="5314" y="11072"/>
                </a:cubicBezTo>
                <a:cubicBezTo>
                  <a:pt x="5314" y="11072"/>
                  <a:pt x="5314" y="11072"/>
                  <a:pt x="7379" y="7100"/>
                </a:cubicBezTo>
                <a:lnTo>
                  <a:pt x="7553" y="6765"/>
                </a:lnTo>
                <a:lnTo>
                  <a:pt x="7547" y="6762"/>
                </a:lnTo>
                <a:cubicBezTo>
                  <a:pt x="7422" y="6681"/>
                  <a:pt x="7316" y="6563"/>
                  <a:pt x="7240" y="6417"/>
                </a:cubicBezTo>
                <a:cubicBezTo>
                  <a:pt x="7240" y="6417"/>
                  <a:pt x="7240" y="6417"/>
                  <a:pt x="4904" y="1924"/>
                </a:cubicBezTo>
                <a:cubicBezTo>
                  <a:pt x="4752" y="1643"/>
                  <a:pt x="4752" y="1285"/>
                  <a:pt x="4904" y="1005"/>
                </a:cubicBezTo>
                <a:cubicBezTo>
                  <a:pt x="4904" y="1005"/>
                  <a:pt x="4904" y="1005"/>
                  <a:pt x="5320" y="205"/>
                </a:cubicBezTo>
                <a:close/>
              </a:path>
            </a:pathLst>
          </a:custGeom>
          <a:solidFill>
            <a:srgbClr val="808080">
              <a:alpha val="1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marL="224027" indent="-224027" defTabSz="896111">
              <a:lnSpc>
                <a:spcPct val="81000"/>
              </a:lnSpc>
              <a:spcBef>
                <a:spcPts val="900"/>
              </a:spcBef>
              <a:defRPr sz="2744"/>
            </a:pPr>
            <a:r>
              <a:rPr lang="pl-PL" dirty="0"/>
              <a:t>Program: </a:t>
            </a:r>
            <a:r>
              <a:rPr lang="pl-PL" dirty="0" err="1"/>
              <a:t>Infostrateg</a:t>
            </a:r>
            <a:r>
              <a:rPr lang="pl-PL" dirty="0"/>
              <a:t> IV, nr projektu: INFOSTRATEG-IV/0003/2022</a:t>
            </a:r>
          </a:p>
        </p:txBody>
      </p:sp>
      <p:sp>
        <p:nvSpPr>
          <p:cNvPr id="211" name="Tytuł 3"/>
          <p:cNvSpPr txBox="1">
            <a:spLocks noGrp="1"/>
          </p:cNvSpPr>
          <p:nvPr>
            <p:ph type="ctrTitle"/>
          </p:nvPr>
        </p:nvSpPr>
        <p:spPr>
          <a:xfrm>
            <a:off x="2566518" y="3750593"/>
            <a:ext cx="6457184" cy="2274389"/>
          </a:xfrm>
          <a:prstGeom prst="rect">
            <a:avLst/>
          </a:prstGeom>
        </p:spPr>
        <p:txBody>
          <a:bodyPr anchor="t"/>
          <a:lstStyle>
            <a:lvl1pPr algn="l">
              <a:defRPr sz="5400"/>
            </a:lvl1pPr>
          </a:lstStyle>
          <a:p>
            <a:r>
              <a:t>Dziękujemy za uwagę</a:t>
            </a:r>
          </a:p>
        </p:txBody>
      </p:sp>
      <p:grpSp>
        <p:nvGrpSpPr>
          <p:cNvPr id="214" name="Group 13"/>
          <p:cNvGrpSpPr/>
          <p:nvPr/>
        </p:nvGrpSpPr>
        <p:grpSpPr>
          <a:xfrm>
            <a:off x="443895" y="561256"/>
            <a:ext cx="1125045" cy="847207"/>
            <a:chOff x="0" y="0"/>
            <a:chExt cx="1125043" cy="847206"/>
          </a:xfrm>
        </p:grpSpPr>
        <p:sp>
          <p:nvSpPr>
            <p:cNvPr id="212" name="Freeform 5"/>
            <p:cNvSpPr/>
            <p:nvPr/>
          </p:nvSpPr>
          <p:spPr>
            <a:xfrm>
              <a:off x="0" y="251826"/>
              <a:ext cx="671695" cy="59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extrusionOk="0">
                  <a:moveTo>
                    <a:pt x="6129" y="21600"/>
                  </a:moveTo>
                  <a:cubicBezTo>
                    <a:pt x="5634" y="21600"/>
                    <a:pt x="5028" y="21225"/>
                    <a:pt x="4808" y="20757"/>
                  </a:cubicBezTo>
                  <a:cubicBezTo>
                    <a:pt x="186" y="11674"/>
                    <a:pt x="186" y="11674"/>
                    <a:pt x="186" y="11674"/>
                  </a:cubicBezTo>
                  <a:cubicBezTo>
                    <a:pt x="-62" y="11175"/>
                    <a:pt x="-62" y="10425"/>
                    <a:pt x="186" y="9926"/>
                  </a:cubicBezTo>
                  <a:cubicBezTo>
                    <a:pt x="4808" y="843"/>
                    <a:pt x="4808" y="843"/>
                    <a:pt x="4808" y="843"/>
                  </a:cubicBezTo>
                  <a:cubicBezTo>
                    <a:pt x="5028" y="375"/>
                    <a:pt x="5634" y="0"/>
                    <a:pt x="6129" y="0"/>
                  </a:cubicBezTo>
                  <a:cubicBezTo>
                    <a:pt x="15374" y="0"/>
                    <a:pt x="15374" y="0"/>
                    <a:pt x="15374" y="0"/>
                  </a:cubicBezTo>
                  <a:cubicBezTo>
                    <a:pt x="15842" y="0"/>
                    <a:pt x="16448" y="375"/>
                    <a:pt x="16695" y="843"/>
                  </a:cubicBezTo>
                  <a:cubicBezTo>
                    <a:pt x="21318" y="9926"/>
                    <a:pt x="21318" y="9926"/>
                    <a:pt x="21318" y="9926"/>
                  </a:cubicBezTo>
                  <a:cubicBezTo>
                    <a:pt x="21538" y="10425"/>
                    <a:pt x="21538" y="11175"/>
                    <a:pt x="21318" y="11674"/>
                  </a:cubicBezTo>
                  <a:cubicBezTo>
                    <a:pt x="16695" y="20757"/>
                    <a:pt x="16695" y="20757"/>
                    <a:pt x="16695" y="20757"/>
                  </a:cubicBezTo>
                  <a:cubicBezTo>
                    <a:pt x="16448" y="21225"/>
                    <a:pt x="15842" y="21600"/>
                    <a:pt x="15374" y="21600"/>
                  </a:cubicBezTo>
                  <a:lnTo>
                    <a:pt x="6129" y="21600"/>
                  </a:lnTo>
                  <a:close/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3" name="Freeform 5"/>
            <p:cNvSpPr/>
            <p:nvPr/>
          </p:nvSpPr>
          <p:spPr>
            <a:xfrm>
              <a:off x="577532" y="0"/>
              <a:ext cx="547512" cy="485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extrusionOk="0">
                  <a:moveTo>
                    <a:pt x="6129" y="21600"/>
                  </a:moveTo>
                  <a:cubicBezTo>
                    <a:pt x="5634" y="21600"/>
                    <a:pt x="5028" y="21225"/>
                    <a:pt x="4808" y="20757"/>
                  </a:cubicBezTo>
                  <a:cubicBezTo>
                    <a:pt x="186" y="11674"/>
                    <a:pt x="186" y="11674"/>
                    <a:pt x="186" y="11674"/>
                  </a:cubicBezTo>
                  <a:cubicBezTo>
                    <a:pt x="-62" y="11175"/>
                    <a:pt x="-62" y="10425"/>
                    <a:pt x="186" y="9926"/>
                  </a:cubicBezTo>
                  <a:cubicBezTo>
                    <a:pt x="4808" y="843"/>
                    <a:pt x="4808" y="843"/>
                    <a:pt x="4808" y="843"/>
                  </a:cubicBezTo>
                  <a:cubicBezTo>
                    <a:pt x="5028" y="375"/>
                    <a:pt x="5634" y="0"/>
                    <a:pt x="6129" y="0"/>
                  </a:cubicBezTo>
                  <a:cubicBezTo>
                    <a:pt x="15374" y="0"/>
                    <a:pt x="15374" y="0"/>
                    <a:pt x="15374" y="0"/>
                  </a:cubicBezTo>
                  <a:cubicBezTo>
                    <a:pt x="15842" y="0"/>
                    <a:pt x="16448" y="375"/>
                    <a:pt x="16695" y="843"/>
                  </a:cubicBezTo>
                  <a:cubicBezTo>
                    <a:pt x="21318" y="9926"/>
                    <a:pt x="21318" y="9926"/>
                    <a:pt x="21318" y="9926"/>
                  </a:cubicBezTo>
                  <a:cubicBezTo>
                    <a:pt x="21538" y="10425"/>
                    <a:pt x="21538" y="11175"/>
                    <a:pt x="21318" y="11674"/>
                  </a:cubicBezTo>
                  <a:cubicBezTo>
                    <a:pt x="16695" y="20757"/>
                    <a:pt x="16695" y="20757"/>
                    <a:pt x="16695" y="20757"/>
                  </a:cubicBezTo>
                  <a:cubicBezTo>
                    <a:pt x="16448" y="21225"/>
                    <a:pt x="15842" y="21600"/>
                    <a:pt x="15374" y="21600"/>
                  </a:cubicBezTo>
                  <a:lnTo>
                    <a:pt x="6129" y="21600"/>
                  </a:lnTo>
                  <a:close/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215" name="Obraz 2" descr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719" y="1183785"/>
            <a:ext cx="2772163" cy="17337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Obraz 4" descr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9" y="454966"/>
            <a:ext cx="12127202" cy="42682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ytuł 1"/>
          <p:cNvSpPr txBox="1">
            <a:spLocks noGrp="1"/>
          </p:cNvSpPr>
          <p:nvPr>
            <p:ph type="title"/>
          </p:nvPr>
        </p:nvSpPr>
        <p:spPr>
          <a:xfrm>
            <a:off x="715800" y="1059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Cel projektu</a:t>
            </a:r>
          </a:p>
        </p:txBody>
      </p:sp>
      <p:sp>
        <p:nvSpPr>
          <p:cNvPr id="111" name="Symbol zastępczy zawartości 2"/>
          <p:cNvSpPr txBox="1">
            <a:spLocks noGrp="1"/>
          </p:cNvSpPr>
          <p:nvPr>
            <p:ph type="body" idx="1"/>
          </p:nvPr>
        </p:nvSpPr>
        <p:spPr>
          <a:xfrm>
            <a:off x="586199" y="1364823"/>
            <a:ext cx="11193002" cy="5273576"/>
          </a:xfrm>
          <a:prstGeom prst="rect">
            <a:avLst/>
          </a:prstGeom>
        </p:spPr>
        <p:txBody>
          <a:bodyPr/>
          <a:lstStyle/>
          <a:p>
            <a:pPr marL="217170" indent="-217170" defTabSz="868680">
              <a:spcBef>
                <a:spcPts val="900"/>
              </a:spcBef>
              <a:defRPr sz="228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r>
              <a:rPr dirty="0"/>
              <a:t>W </a:t>
            </a:r>
            <a:r>
              <a:rPr dirty="0" err="1"/>
              <a:t>wyniku</a:t>
            </a:r>
            <a:r>
              <a:rPr dirty="0"/>
              <a:t> </a:t>
            </a:r>
            <a:r>
              <a:rPr dirty="0" err="1"/>
              <a:t>realizacji</a:t>
            </a:r>
            <a:r>
              <a:rPr dirty="0"/>
              <a:t> </a:t>
            </a:r>
            <a:r>
              <a:rPr dirty="0" err="1"/>
              <a:t>projektu</a:t>
            </a:r>
            <a:r>
              <a:rPr dirty="0"/>
              <a:t> </a:t>
            </a:r>
            <a:r>
              <a:rPr dirty="0" err="1"/>
              <a:t>zostanie</a:t>
            </a:r>
            <a:r>
              <a:rPr dirty="0"/>
              <a:t> </a:t>
            </a:r>
            <a:r>
              <a:rPr dirty="0" err="1"/>
              <a:t>opracowanie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wdrożone</a:t>
            </a:r>
            <a:r>
              <a:rPr dirty="0"/>
              <a:t> </a:t>
            </a:r>
            <a:r>
              <a:rPr dirty="0" err="1"/>
              <a:t>rozwiązanie</a:t>
            </a:r>
            <a:r>
              <a:rPr dirty="0"/>
              <a:t> </a:t>
            </a:r>
            <a:r>
              <a:rPr dirty="0" err="1"/>
              <a:t>przy</a:t>
            </a:r>
            <a:r>
              <a:rPr dirty="0"/>
              <a:t> </a:t>
            </a:r>
            <a:r>
              <a:rPr dirty="0" err="1"/>
              <a:t>użyciu</a:t>
            </a:r>
            <a:r>
              <a:rPr dirty="0"/>
              <a:t> </a:t>
            </a:r>
            <a:r>
              <a:rPr dirty="0" err="1"/>
              <a:t>którego</a:t>
            </a:r>
            <a:r>
              <a:rPr dirty="0"/>
              <a:t> </a:t>
            </a:r>
            <a:r>
              <a:rPr dirty="0" err="1"/>
              <a:t>lekarze</a:t>
            </a:r>
            <a:r>
              <a:rPr dirty="0"/>
              <a:t> </a:t>
            </a:r>
            <a:r>
              <a:rPr b="1" dirty="0" err="1"/>
              <a:t>przywołują</a:t>
            </a:r>
            <a:r>
              <a:rPr dirty="0"/>
              <a:t> </a:t>
            </a:r>
            <a:r>
              <a:rPr b="1" dirty="0" err="1"/>
              <a:t>głosowo</a:t>
            </a:r>
            <a:r>
              <a:rPr b="1" dirty="0"/>
              <a:t> </a:t>
            </a:r>
            <a:r>
              <a:rPr b="1" dirty="0" err="1"/>
              <a:t>dostępne</a:t>
            </a:r>
            <a:r>
              <a:rPr b="1" dirty="0"/>
              <a:t> </a:t>
            </a:r>
            <a:r>
              <a:rPr b="1" dirty="0" err="1"/>
              <a:t>wyniki</a:t>
            </a:r>
            <a:r>
              <a:rPr b="1" dirty="0"/>
              <a:t> </a:t>
            </a:r>
            <a:r>
              <a:rPr b="1" dirty="0" err="1"/>
              <a:t>badań</a:t>
            </a:r>
            <a:r>
              <a:rPr b="1" dirty="0"/>
              <a:t> </a:t>
            </a:r>
            <a:r>
              <a:rPr b="1" dirty="0" err="1"/>
              <a:t>diagnostycznych</a:t>
            </a:r>
            <a:r>
              <a:rPr b="1" dirty="0"/>
              <a:t> </a:t>
            </a:r>
            <a:r>
              <a:rPr b="1" dirty="0" err="1"/>
              <a:t>i</a:t>
            </a:r>
            <a:r>
              <a:rPr b="1" dirty="0"/>
              <a:t> </a:t>
            </a:r>
            <a:r>
              <a:rPr b="1" dirty="0" err="1"/>
              <a:t>parametrów</a:t>
            </a:r>
            <a:r>
              <a:rPr b="1" dirty="0"/>
              <a:t> </a:t>
            </a:r>
            <a:r>
              <a:rPr b="1" dirty="0" err="1"/>
              <a:t>klinicznych</a:t>
            </a:r>
            <a:r>
              <a:rPr b="1" dirty="0"/>
              <a:t> </a:t>
            </a:r>
            <a:r>
              <a:rPr b="1" dirty="0" err="1"/>
              <a:t>pacjentów</a:t>
            </a:r>
            <a:r>
              <a:rPr dirty="0"/>
              <a:t>, </a:t>
            </a:r>
            <a:r>
              <a:rPr b="1" dirty="0" err="1"/>
              <a:t>wypełniają</a:t>
            </a:r>
            <a:r>
              <a:rPr b="1" dirty="0"/>
              <a:t> w </a:t>
            </a:r>
            <a:r>
              <a:rPr b="1" dirty="0" err="1"/>
              <a:t>trybie</a:t>
            </a:r>
            <a:r>
              <a:rPr b="1" dirty="0"/>
              <a:t> </a:t>
            </a:r>
            <a:r>
              <a:rPr b="1" dirty="0" err="1"/>
              <a:t>interaktywnym</a:t>
            </a:r>
            <a:r>
              <a:rPr b="1" dirty="0"/>
              <a:t> </a:t>
            </a:r>
            <a:r>
              <a:rPr b="1" dirty="0" err="1"/>
              <a:t>karty</a:t>
            </a:r>
            <a:r>
              <a:rPr b="1" dirty="0"/>
              <a:t> </a:t>
            </a:r>
            <a:r>
              <a:rPr dirty="0" err="1"/>
              <a:t>choroby</a:t>
            </a:r>
            <a:r>
              <a:rPr dirty="0"/>
              <a:t> w </a:t>
            </a:r>
            <a:r>
              <a:rPr dirty="0" err="1"/>
              <a:t>toku</a:t>
            </a:r>
            <a:r>
              <a:rPr dirty="0"/>
              <a:t> </a:t>
            </a:r>
            <a:r>
              <a:rPr dirty="0" err="1"/>
              <a:t>wywiadu</a:t>
            </a:r>
            <a:r>
              <a:rPr dirty="0"/>
              <a:t> </a:t>
            </a:r>
            <a:r>
              <a:rPr dirty="0" err="1"/>
              <a:t>lekarskiego</a:t>
            </a:r>
            <a:r>
              <a:rPr dirty="0"/>
              <a:t>, </a:t>
            </a:r>
            <a:r>
              <a:rPr dirty="0" err="1"/>
              <a:t>stosownie</a:t>
            </a:r>
            <a:r>
              <a:rPr dirty="0"/>
              <a:t> do </a:t>
            </a:r>
            <a:r>
              <a:rPr dirty="0" err="1"/>
              <a:t>potrzeb</a:t>
            </a:r>
            <a:r>
              <a:rPr dirty="0"/>
              <a:t> </a:t>
            </a:r>
            <a:r>
              <a:rPr dirty="0" err="1"/>
              <a:t>tworzą</a:t>
            </a:r>
            <a:r>
              <a:rPr dirty="0"/>
              <a:t> </a:t>
            </a:r>
            <a:r>
              <a:rPr dirty="0" err="1"/>
              <a:t>opisy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ordynują</a:t>
            </a:r>
            <a:r>
              <a:rPr dirty="0"/>
              <a:t> </a:t>
            </a:r>
            <a:r>
              <a:rPr dirty="0" err="1"/>
              <a:t>leczenie</a:t>
            </a:r>
            <a:r>
              <a:rPr dirty="0"/>
              <a:t>. </a:t>
            </a:r>
          </a:p>
          <a:p>
            <a:pPr marL="217170" indent="-217170" defTabSz="868680">
              <a:spcBef>
                <a:spcPts val="900"/>
              </a:spcBef>
              <a:defRPr sz="228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r>
              <a:rPr b="1" dirty="0"/>
              <a:t>System </a:t>
            </a:r>
            <a:r>
              <a:rPr b="1" dirty="0" err="1"/>
              <a:t>samoczynnie</a:t>
            </a:r>
            <a:r>
              <a:rPr b="1" dirty="0"/>
              <a:t> </a:t>
            </a:r>
            <a:r>
              <a:rPr b="1" dirty="0" err="1"/>
              <a:t>generuje</a:t>
            </a:r>
            <a:r>
              <a:rPr b="1" dirty="0"/>
              <a:t> </a:t>
            </a:r>
            <a:r>
              <a:rPr lang="pl-PL" b="1" dirty="0"/>
              <a:t>szablony </a:t>
            </a:r>
            <a:r>
              <a:rPr b="1" dirty="0"/>
              <a:t>do </a:t>
            </a:r>
            <a:r>
              <a:rPr b="1" dirty="0" err="1"/>
              <a:t>wypełniania</a:t>
            </a:r>
            <a:r>
              <a:rPr lang="pl-PL" b="1" dirty="0"/>
              <a:t> i w tym szablony adaptacyjne </a:t>
            </a:r>
            <a:r>
              <a:rPr dirty="0"/>
              <a:t>, </a:t>
            </a:r>
            <a:r>
              <a:rPr dirty="0" err="1"/>
              <a:t>umożliwiające</a:t>
            </a:r>
            <a:r>
              <a:rPr dirty="0"/>
              <a:t> </a:t>
            </a:r>
            <a:r>
              <a:rPr dirty="0" err="1"/>
              <a:t>wprowadzanie</a:t>
            </a:r>
            <a:r>
              <a:rPr dirty="0"/>
              <a:t> </a:t>
            </a:r>
            <a:r>
              <a:rPr dirty="0" err="1"/>
              <a:t>danych</a:t>
            </a:r>
            <a:r>
              <a:rPr dirty="0"/>
              <a:t> </a:t>
            </a:r>
            <a:r>
              <a:rPr dirty="0" err="1"/>
              <a:t>bezpośrednio</a:t>
            </a:r>
            <a:r>
              <a:rPr dirty="0"/>
              <a:t> do </a:t>
            </a:r>
            <a:r>
              <a:rPr dirty="0" err="1"/>
              <a:t>rozpowszechnionych</a:t>
            </a:r>
            <a:r>
              <a:rPr dirty="0"/>
              <a:t> w </a:t>
            </a:r>
            <a:r>
              <a:rPr dirty="0" err="1"/>
              <a:t>placówkach</a:t>
            </a:r>
            <a:r>
              <a:rPr dirty="0"/>
              <a:t> </a:t>
            </a:r>
            <a:r>
              <a:rPr dirty="0" err="1"/>
              <a:t>zdrowia</a:t>
            </a:r>
            <a:r>
              <a:rPr dirty="0"/>
              <a:t> </a:t>
            </a:r>
            <a:r>
              <a:rPr dirty="0" err="1"/>
              <a:t>systemów</a:t>
            </a:r>
            <a:r>
              <a:rPr dirty="0"/>
              <a:t> </a:t>
            </a:r>
            <a:r>
              <a:rPr dirty="0" err="1"/>
              <a:t>informatycznych</a:t>
            </a:r>
            <a:r>
              <a:rPr dirty="0"/>
              <a:t>, w </a:t>
            </a:r>
            <a:r>
              <a:rPr dirty="0" err="1"/>
              <a:t>tym</a:t>
            </a:r>
            <a:r>
              <a:rPr dirty="0"/>
              <a:t> </a:t>
            </a:r>
            <a:r>
              <a:rPr dirty="0" err="1"/>
              <a:t>danych</a:t>
            </a:r>
            <a:r>
              <a:rPr dirty="0"/>
              <a:t> z </a:t>
            </a:r>
            <a:r>
              <a:rPr dirty="0" err="1"/>
              <a:t>wywiadu</a:t>
            </a:r>
            <a:r>
              <a:rPr dirty="0"/>
              <a:t> </a:t>
            </a:r>
            <a:r>
              <a:rPr dirty="0" err="1"/>
              <a:t>lekarskiego</a:t>
            </a:r>
            <a:r>
              <a:rPr dirty="0"/>
              <a:t>, </a:t>
            </a:r>
            <a:r>
              <a:rPr dirty="0" err="1"/>
              <a:t>automatycznie</a:t>
            </a:r>
            <a:r>
              <a:rPr dirty="0"/>
              <a:t> </a:t>
            </a:r>
            <a:r>
              <a:rPr dirty="0" err="1"/>
              <a:t>strukturalizowanych</a:t>
            </a:r>
            <a:r>
              <a:rPr dirty="0"/>
              <a:t> </a:t>
            </a:r>
            <a:r>
              <a:rPr dirty="0" err="1"/>
              <a:t>opisów</a:t>
            </a:r>
            <a:r>
              <a:rPr dirty="0"/>
              <a:t> </a:t>
            </a:r>
            <a:r>
              <a:rPr dirty="0" err="1"/>
              <a:t>wyników</a:t>
            </a:r>
            <a:r>
              <a:rPr dirty="0"/>
              <a:t> </a:t>
            </a:r>
            <a:r>
              <a:rPr dirty="0" err="1"/>
              <a:t>diagnostycznych</a:t>
            </a:r>
            <a:r>
              <a:rPr dirty="0"/>
              <a:t>, </a:t>
            </a:r>
            <a:r>
              <a:rPr dirty="0" err="1"/>
              <a:t>edytowalnych</a:t>
            </a:r>
            <a:r>
              <a:rPr dirty="0"/>
              <a:t> </a:t>
            </a:r>
            <a:r>
              <a:rPr dirty="0" err="1"/>
              <a:t>głosowo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umożliwi</a:t>
            </a:r>
            <a:r>
              <a:rPr dirty="0"/>
              <a:t> </a:t>
            </a:r>
            <a:r>
              <a:rPr dirty="0" err="1"/>
              <a:t>dyktowanie</a:t>
            </a:r>
            <a:r>
              <a:rPr dirty="0"/>
              <a:t> </a:t>
            </a:r>
            <a:r>
              <a:rPr dirty="0" err="1"/>
              <a:t>skierowań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badania</a:t>
            </a:r>
            <a:r>
              <a:rPr dirty="0"/>
              <a:t>, </a:t>
            </a:r>
            <a:r>
              <a:rPr dirty="0" err="1"/>
              <a:t>recept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zwolnień</a:t>
            </a:r>
            <a:r>
              <a:rPr dirty="0"/>
              <a:t> </a:t>
            </a:r>
            <a:r>
              <a:rPr dirty="0" err="1"/>
              <a:t>lekarskich</a:t>
            </a:r>
            <a:r>
              <a:rPr dirty="0"/>
              <a:t> z </a:t>
            </a:r>
            <a:r>
              <a:rPr dirty="0" err="1"/>
              <a:t>uwzględnieniem</a:t>
            </a:r>
            <a:r>
              <a:rPr dirty="0"/>
              <a:t> </a:t>
            </a:r>
            <a:r>
              <a:rPr dirty="0" err="1"/>
              <a:t>zabezpieczeń</a:t>
            </a:r>
            <a:r>
              <a:rPr dirty="0"/>
              <a:t> </a:t>
            </a:r>
            <a:r>
              <a:rPr dirty="0" err="1"/>
              <a:t>dostępu</a:t>
            </a:r>
            <a:r>
              <a:rPr dirty="0"/>
              <a:t> do </a:t>
            </a:r>
            <a:r>
              <a:rPr dirty="0" err="1"/>
              <a:t>danych</a:t>
            </a:r>
            <a:r>
              <a:rPr dirty="0"/>
              <a:t>.</a:t>
            </a:r>
          </a:p>
          <a:p>
            <a:pPr marL="217170" indent="-217170" defTabSz="868680">
              <a:spcBef>
                <a:spcPts val="900"/>
              </a:spcBef>
              <a:defRPr sz="228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r>
              <a:rPr b="1" dirty="0" err="1"/>
              <a:t>Chmurowy</a:t>
            </a:r>
            <a:r>
              <a:rPr b="1" dirty="0"/>
              <a:t> system </a:t>
            </a:r>
            <a:r>
              <a:rPr b="1" dirty="0" err="1"/>
              <a:t>rozpoznawania</a:t>
            </a:r>
            <a:r>
              <a:rPr b="1" dirty="0"/>
              <a:t> </a:t>
            </a:r>
            <a:r>
              <a:rPr b="1" dirty="0" err="1"/>
              <a:t>mowy</a:t>
            </a:r>
            <a:r>
              <a:rPr b="1" dirty="0"/>
              <a:t> </a:t>
            </a:r>
            <a:r>
              <a:rPr dirty="0" err="1"/>
              <a:t>zostanie</a:t>
            </a:r>
            <a:r>
              <a:rPr dirty="0"/>
              <a:t> </a:t>
            </a:r>
            <a:r>
              <a:rPr dirty="0" err="1"/>
              <a:t>zbudowany</a:t>
            </a:r>
            <a:r>
              <a:rPr dirty="0"/>
              <a:t> w </a:t>
            </a:r>
            <a:r>
              <a:rPr dirty="0" err="1"/>
              <a:t>oparciu</a:t>
            </a:r>
            <a:r>
              <a:rPr dirty="0"/>
              <a:t> o </a:t>
            </a:r>
            <a:r>
              <a:rPr dirty="0" err="1"/>
              <a:t>korpus</a:t>
            </a:r>
            <a:r>
              <a:rPr dirty="0"/>
              <a:t> </a:t>
            </a:r>
            <a:r>
              <a:rPr dirty="0" err="1"/>
              <a:t>mowy</a:t>
            </a:r>
            <a:r>
              <a:rPr dirty="0"/>
              <a:t> </a:t>
            </a:r>
            <a:r>
              <a:rPr dirty="0" err="1"/>
              <a:t>polskiej</a:t>
            </a:r>
            <a:r>
              <a:rPr dirty="0"/>
              <a:t> </a:t>
            </a:r>
            <a:r>
              <a:rPr dirty="0" err="1"/>
              <a:t>poszerzony</a:t>
            </a:r>
            <a:r>
              <a:rPr dirty="0"/>
              <a:t> o </a:t>
            </a:r>
            <a:r>
              <a:rPr dirty="0" err="1"/>
              <a:t>słownik</a:t>
            </a:r>
            <a:r>
              <a:rPr dirty="0"/>
              <a:t> </a:t>
            </a:r>
            <a:r>
              <a:rPr dirty="0" err="1"/>
              <a:t>terminów</a:t>
            </a:r>
            <a:r>
              <a:rPr dirty="0"/>
              <a:t> </a:t>
            </a:r>
            <a:r>
              <a:rPr dirty="0" err="1"/>
              <a:t>medycznych</a:t>
            </a:r>
            <a:r>
              <a:rPr dirty="0"/>
              <a:t> </a:t>
            </a:r>
            <a:r>
              <a:rPr dirty="0" err="1"/>
              <a:t>oraz</a:t>
            </a:r>
            <a:r>
              <a:rPr dirty="0"/>
              <a:t> </a:t>
            </a:r>
            <a:r>
              <a:rPr dirty="0" err="1"/>
              <a:t>handlowych</a:t>
            </a:r>
            <a:r>
              <a:rPr dirty="0"/>
              <a:t> </a:t>
            </a:r>
            <a:r>
              <a:rPr dirty="0" err="1"/>
              <a:t>nazw</a:t>
            </a:r>
            <a:r>
              <a:rPr dirty="0"/>
              <a:t> </a:t>
            </a:r>
            <a:r>
              <a:rPr dirty="0" err="1"/>
              <a:t>leków</a:t>
            </a:r>
            <a:r>
              <a:rPr dirty="0"/>
              <a:t>, z </a:t>
            </a:r>
            <a:r>
              <a:rPr dirty="0" err="1"/>
              <a:t>przeznaczeniem</a:t>
            </a:r>
            <a:r>
              <a:rPr dirty="0"/>
              <a:t> do </a:t>
            </a:r>
            <a:r>
              <a:rPr dirty="0" err="1"/>
              <a:t>wykorzystania</a:t>
            </a:r>
            <a:r>
              <a:rPr dirty="0"/>
              <a:t> </a:t>
            </a:r>
            <a:r>
              <a:rPr dirty="0" err="1"/>
              <a:t>przez</a:t>
            </a:r>
            <a:r>
              <a:rPr dirty="0"/>
              <a:t> </a:t>
            </a:r>
            <a:r>
              <a:rPr b="1" dirty="0" err="1"/>
              <a:t>lekarzy</a:t>
            </a:r>
            <a:r>
              <a:rPr b="1" dirty="0"/>
              <a:t> </a:t>
            </a:r>
            <a:r>
              <a:rPr b="1" dirty="0" err="1"/>
              <a:t>różnych</a:t>
            </a:r>
            <a:r>
              <a:rPr b="1" dirty="0"/>
              <a:t> </a:t>
            </a:r>
            <a:r>
              <a:rPr b="1" dirty="0" err="1"/>
              <a:t>specjalności</a:t>
            </a:r>
            <a:r>
              <a:rPr b="1" dirty="0"/>
              <a:t>, w </a:t>
            </a:r>
            <a:r>
              <a:rPr b="1" dirty="0" err="1"/>
              <a:t>tym</a:t>
            </a:r>
            <a:r>
              <a:rPr b="1" dirty="0"/>
              <a:t> </a:t>
            </a:r>
            <a:r>
              <a:rPr b="1" dirty="0" err="1"/>
              <a:t>radiologów</a:t>
            </a:r>
            <a:r>
              <a:rPr b="1" dirty="0"/>
              <a:t>, </a:t>
            </a:r>
            <a:r>
              <a:rPr lang="pl-PL" b="1" dirty="0"/>
              <a:t>na salach operacyjnych</a:t>
            </a:r>
            <a:r>
              <a:rPr dirty="0"/>
              <a:t>, </a:t>
            </a:r>
            <a:r>
              <a:rPr b="1" dirty="0"/>
              <a:t>w </a:t>
            </a:r>
            <a:r>
              <a:rPr b="1" dirty="0" err="1"/>
              <a:t>oddziałach</a:t>
            </a:r>
            <a:r>
              <a:rPr b="1" dirty="0"/>
              <a:t> </a:t>
            </a:r>
            <a:r>
              <a:rPr b="1" dirty="0" err="1"/>
              <a:t>ratunkowych</a:t>
            </a:r>
            <a:r>
              <a:rPr dirty="0"/>
              <a:t>, </a:t>
            </a:r>
            <a:r>
              <a:rPr dirty="0" err="1"/>
              <a:t>specjalistów</a:t>
            </a:r>
            <a:r>
              <a:rPr dirty="0"/>
              <a:t> </a:t>
            </a:r>
            <a:r>
              <a:rPr dirty="0" err="1"/>
              <a:t>udzielających</a:t>
            </a:r>
            <a:r>
              <a:rPr dirty="0"/>
              <a:t> </a:t>
            </a:r>
            <a:r>
              <a:rPr dirty="0" err="1"/>
              <a:t>porad</a:t>
            </a:r>
            <a:r>
              <a:rPr dirty="0"/>
              <a:t> </a:t>
            </a:r>
            <a:r>
              <a:rPr dirty="0" err="1"/>
              <a:t>medycznych</a:t>
            </a:r>
            <a:r>
              <a:rPr dirty="0"/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1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ole tekstowe 4"/>
          <p:cNvSpPr txBox="1"/>
          <p:nvPr/>
        </p:nvSpPr>
        <p:spPr>
          <a:xfrm>
            <a:off x="639136" y="468275"/>
            <a:ext cx="10913728" cy="4462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defRPr sz="240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endParaRPr lang="pl-PL" dirty="0"/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r>
              <a:rPr lang="pl-PL" sz="2000" dirty="0"/>
              <a:t>Głównym założeniem jest, że rozwiązanie wpłynie pozytywnie na </a:t>
            </a:r>
            <a:r>
              <a:rPr lang="pl-PL" sz="2000" b="1" dirty="0"/>
              <a:t>jakość generowanej dokumentacji medycznej. 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r>
              <a:rPr sz="2000" dirty="0" err="1"/>
              <a:t>Przewidziano</a:t>
            </a:r>
            <a:r>
              <a:rPr sz="2000" dirty="0"/>
              <a:t> </a:t>
            </a:r>
            <a:r>
              <a:rPr sz="2000" dirty="0" err="1"/>
              <a:t>zbudowanie</a:t>
            </a:r>
            <a:r>
              <a:rPr sz="2000" dirty="0"/>
              <a:t> </a:t>
            </a:r>
            <a:r>
              <a:rPr sz="2000" dirty="0" err="1"/>
              <a:t>obszernego</a:t>
            </a:r>
            <a:r>
              <a:rPr sz="2000" dirty="0"/>
              <a:t> </a:t>
            </a:r>
            <a:r>
              <a:rPr sz="2000" dirty="0" err="1"/>
              <a:t>korpusu</a:t>
            </a:r>
            <a:r>
              <a:rPr sz="2000" dirty="0"/>
              <a:t> </a:t>
            </a:r>
            <a:r>
              <a:rPr sz="2000" dirty="0" err="1"/>
              <a:t>mowy</a:t>
            </a:r>
            <a:r>
              <a:rPr sz="2000" dirty="0"/>
              <a:t> w </a:t>
            </a:r>
            <a:r>
              <a:rPr sz="2000" dirty="0" err="1"/>
              <a:t>oparciu</a:t>
            </a:r>
            <a:r>
              <a:rPr sz="2000" dirty="0"/>
              <a:t> o </a:t>
            </a:r>
            <a:r>
              <a:rPr sz="2000" dirty="0" err="1"/>
              <a:t>nagrania</a:t>
            </a:r>
            <a:r>
              <a:rPr sz="2000" dirty="0"/>
              <a:t> </a:t>
            </a:r>
            <a:r>
              <a:rPr sz="2000" dirty="0" err="1"/>
              <a:t>dokonywane</a:t>
            </a:r>
            <a:r>
              <a:rPr sz="2000" dirty="0"/>
              <a:t> w </a:t>
            </a:r>
            <a:r>
              <a:rPr sz="2000" dirty="0" err="1"/>
              <a:t>typowych</a:t>
            </a:r>
            <a:r>
              <a:rPr sz="2000" dirty="0"/>
              <a:t> </a:t>
            </a:r>
            <a:r>
              <a:rPr sz="2000" dirty="0" err="1"/>
              <a:t>warunkach</a:t>
            </a:r>
            <a:r>
              <a:rPr sz="2000" dirty="0"/>
              <a:t> </a:t>
            </a:r>
            <a:r>
              <a:rPr sz="2000" dirty="0" err="1"/>
              <a:t>akustycznych</a:t>
            </a:r>
            <a:r>
              <a:rPr sz="2000" dirty="0"/>
              <a:t> </a:t>
            </a:r>
            <a:r>
              <a:rPr sz="2000" dirty="0" err="1"/>
              <a:t>gabinetów</a:t>
            </a:r>
            <a:r>
              <a:rPr sz="2000" dirty="0"/>
              <a:t> </a:t>
            </a:r>
            <a:r>
              <a:rPr sz="2000" dirty="0" err="1"/>
              <a:t>lekarskich</a:t>
            </a:r>
            <a:r>
              <a:rPr sz="2000" dirty="0"/>
              <a:t>, a </a:t>
            </a:r>
            <a:r>
              <a:rPr sz="2000" dirty="0" err="1"/>
              <a:t>ponadto</a:t>
            </a:r>
            <a:r>
              <a:rPr sz="2000" dirty="0"/>
              <a:t> w </a:t>
            </a:r>
            <a:r>
              <a:rPr sz="2000" dirty="0" err="1"/>
              <a:t>maskach</a:t>
            </a:r>
            <a:r>
              <a:rPr sz="2000" dirty="0"/>
              <a:t> </a:t>
            </a:r>
            <a:r>
              <a:rPr sz="2000" dirty="0" err="1"/>
              <a:t>chirurgicznych</a:t>
            </a:r>
            <a:r>
              <a:rPr sz="2000" dirty="0"/>
              <a:t>,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salach</a:t>
            </a:r>
            <a:r>
              <a:rPr sz="2000" dirty="0"/>
              <a:t> </a:t>
            </a:r>
            <a:r>
              <a:rPr sz="2000" dirty="0" err="1"/>
              <a:t>operacyjnych</a:t>
            </a:r>
            <a:r>
              <a:rPr sz="2000" dirty="0"/>
              <a:t> </a:t>
            </a:r>
            <a:r>
              <a:rPr sz="2000" dirty="0" err="1"/>
              <a:t>i</a:t>
            </a:r>
            <a:r>
              <a:rPr sz="2000" dirty="0"/>
              <a:t> w </a:t>
            </a:r>
            <a:r>
              <a:rPr sz="2000" dirty="0" err="1"/>
              <a:t>warunkach</a:t>
            </a:r>
            <a:r>
              <a:rPr sz="2000" dirty="0"/>
              <a:t> </a:t>
            </a:r>
            <a:r>
              <a:rPr sz="2000" dirty="0" err="1"/>
              <a:t>utrudniających</a:t>
            </a:r>
            <a:r>
              <a:rPr sz="2000" dirty="0"/>
              <a:t> </a:t>
            </a:r>
            <a:r>
              <a:rPr sz="2000" dirty="0" err="1"/>
              <a:t>skuteczne</a:t>
            </a:r>
            <a:r>
              <a:rPr sz="2000" dirty="0"/>
              <a:t> </a:t>
            </a:r>
            <a:r>
              <a:rPr sz="2000" dirty="0" err="1"/>
              <a:t>rozpoznawanie</a:t>
            </a:r>
            <a:r>
              <a:rPr sz="2000" dirty="0"/>
              <a:t> </a:t>
            </a:r>
            <a:r>
              <a:rPr sz="2000" dirty="0" err="1"/>
              <a:t>mowy</a:t>
            </a:r>
            <a:r>
              <a:rPr sz="2000" dirty="0"/>
              <a:t>, </a:t>
            </a:r>
            <a:r>
              <a:rPr sz="2000" dirty="0" err="1"/>
              <a:t>tzn</a:t>
            </a:r>
            <a:r>
              <a:rPr sz="2000" dirty="0"/>
              <a:t>. </a:t>
            </a:r>
            <a:r>
              <a:rPr sz="2000" b="1" dirty="0"/>
              <a:t>w </a:t>
            </a:r>
            <a:r>
              <a:rPr sz="2000" b="1" dirty="0" err="1"/>
              <a:t>obecności</a:t>
            </a:r>
            <a:r>
              <a:rPr sz="2000" b="1" dirty="0"/>
              <a:t> </a:t>
            </a:r>
            <a:r>
              <a:rPr sz="2000" b="1" dirty="0" err="1"/>
              <a:t>zakłóceń</a:t>
            </a:r>
            <a:r>
              <a:rPr sz="2000" b="1" dirty="0"/>
              <a:t> </a:t>
            </a:r>
            <a:r>
              <a:rPr sz="2000" b="1" dirty="0" err="1"/>
              <a:t>oraz</a:t>
            </a:r>
            <a:r>
              <a:rPr sz="2000" b="1" dirty="0"/>
              <a:t> </a:t>
            </a:r>
            <a:r>
              <a:rPr sz="2000" b="1" dirty="0" err="1"/>
              <a:t>mowy</a:t>
            </a:r>
            <a:r>
              <a:rPr sz="2000" b="1" dirty="0"/>
              <a:t> </a:t>
            </a:r>
            <a:r>
              <a:rPr sz="2000" b="1" dirty="0" err="1"/>
              <a:t>równoczesnej</a:t>
            </a:r>
            <a:r>
              <a:rPr sz="2000" dirty="0"/>
              <a:t>. 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r>
              <a:rPr sz="2000" dirty="0"/>
              <a:t>W </a:t>
            </a:r>
            <a:r>
              <a:rPr sz="2000" dirty="0" err="1"/>
              <a:t>tym</a:t>
            </a:r>
            <a:r>
              <a:rPr sz="2000" dirty="0"/>
              <a:t> </a:t>
            </a:r>
            <a:r>
              <a:rPr sz="2000" dirty="0" err="1"/>
              <a:t>celu</a:t>
            </a:r>
            <a:r>
              <a:rPr sz="2000" dirty="0"/>
              <a:t> </a:t>
            </a:r>
            <a:r>
              <a:rPr sz="2000" b="1" dirty="0" err="1"/>
              <a:t>zostanie</a:t>
            </a:r>
            <a:r>
              <a:rPr sz="2000" b="1" dirty="0"/>
              <a:t> </a:t>
            </a:r>
            <a:r>
              <a:rPr sz="2000" b="1" dirty="0" err="1"/>
              <a:t>opracowana</a:t>
            </a:r>
            <a:r>
              <a:rPr sz="2000" b="1" dirty="0"/>
              <a:t> </a:t>
            </a:r>
            <a:r>
              <a:rPr sz="2000" b="1" dirty="0" err="1"/>
              <a:t>innowacyjna</a:t>
            </a:r>
            <a:r>
              <a:rPr sz="2000" b="1" dirty="0"/>
              <a:t> </a:t>
            </a:r>
            <a:r>
              <a:rPr sz="2000" b="1" dirty="0" err="1"/>
              <a:t>sonda</a:t>
            </a:r>
            <a:r>
              <a:rPr sz="2000" b="1" dirty="0"/>
              <a:t> </a:t>
            </a:r>
            <a:r>
              <a:rPr sz="2000" b="1" dirty="0" err="1"/>
              <a:t>akustyczna</a:t>
            </a:r>
            <a:r>
              <a:rPr sz="2000" b="1" dirty="0"/>
              <a:t>, </a:t>
            </a:r>
            <a:r>
              <a:rPr sz="2000" b="1" dirty="0" err="1"/>
              <a:t>pozwalająca</a:t>
            </a:r>
            <a:r>
              <a:rPr sz="2000" b="1" dirty="0"/>
              <a:t> </a:t>
            </a:r>
            <a:r>
              <a:rPr sz="2000" b="1" dirty="0" err="1"/>
              <a:t>na</a:t>
            </a:r>
            <a:r>
              <a:rPr sz="2000" b="1" dirty="0"/>
              <a:t> </a:t>
            </a:r>
            <a:r>
              <a:rPr sz="2000" b="1" dirty="0" err="1"/>
              <a:t>separowanie</a:t>
            </a:r>
            <a:r>
              <a:rPr sz="2000" b="1" dirty="0"/>
              <a:t> </a:t>
            </a:r>
            <a:r>
              <a:rPr sz="2000" b="1" dirty="0" err="1"/>
              <a:t>mówców</a:t>
            </a:r>
            <a:r>
              <a:rPr sz="2000" dirty="0"/>
              <a:t>. </a:t>
            </a:r>
            <a:r>
              <a:rPr sz="2000" dirty="0" err="1"/>
              <a:t>Zbudowane</a:t>
            </a:r>
            <a:r>
              <a:rPr sz="2000" dirty="0"/>
              <a:t> </a:t>
            </a:r>
            <a:r>
              <a:rPr sz="2000" dirty="0" err="1"/>
              <a:t>i</a:t>
            </a:r>
            <a:r>
              <a:rPr sz="2000" dirty="0"/>
              <a:t> </a:t>
            </a:r>
            <a:r>
              <a:rPr sz="2000" dirty="0" err="1"/>
              <a:t>udostępnione</a:t>
            </a:r>
            <a:r>
              <a:rPr sz="2000" dirty="0"/>
              <a:t> w </a:t>
            </a:r>
            <a:r>
              <a:rPr sz="2000" dirty="0" err="1"/>
              <a:t>chmurze</a:t>
            </a:r>
            <a:r>
              <a:rPr sz="2000" dirty="0"/>
              <a:t> </a:t>
            </a:r>
            <a:r>
              <a:rPr sz="2000" dirty="0" err="1"/>
              <a:t>obliczeniowej</a:t>
            </a:r>
            <a:r>
              <a:rPr sz="2000" dirty="0"/>
              <a:t> </a:t>
            </a:r>
            <a:r>
              <a:rPr sz="2000" dirty="0" err="1"/>
              <a:t>zostaną</a:t>
            </a:r>
            <a:r>
              <a:rPr sz="2000" dirty="0"/>
              <a:t> </a:t>
            </a:r>
            <a:r>
              <a:rPr sz="2000" dirty="0" err="1"/>
              <a:t>algorytmy</a:t>
            </a:r>
            <a:r>
              <a:rPr sz="2000" dirty="0"/>
              <a:t> </a:t>
            </a:r>
            <a:r>
              <a:rPr sz="2000" dirty="0" err="1"/>
              <a:t>neuronowe</a:t>
            </a:r>
            <a:r>
              <a:rPr sz="2000" dirty="0"/>
              <a:t>, </a:t>
            </a:r>
            <a:r>
              <a:rPr sz="2000" dirty="0" err="1"/>
              <a:t>wytrenowane</a:t>
            </a:r>
            <a:r>
              <a:rPr sz="2000" dirty="0"/>
              <a:t> (</a:t>
            </a:r>
            <a:r>
              <a:rPr sz="2000" dirty="0" err="1"/>
              <a:t>dotrenowane</a:t>
            </a:r>
            <a:r>
              <a:rPr sz="2000" dirty="0"/>
              <a:t>)  </a:t>
            </a:r>
            <a:r>
              <a:rPr sz="2000" dirty="0" err="1"/>
              <a:t>przy</a:t>
            </a:r>
            <a:r>
              <a:rPr sz="2000" dirty="0"/>
              <a:t> </a:t>
            </a:r>
            <a:r>
              <a:rPr sz="2000" dirty="0" err="1"/>
              <a:t>użyciu</a:t>
            </a:r>
            <a:r>
              <a:rPr sz="2000" dirty="0"/>
              <a:t> </a:t>
            </a:r>
            <a:r>
              <a:rPr sz="2000" dirty="0" err="1"/>
              <a:t>najnowszych</a:t>
            </a:r>
            <a:r>
              <a:rPr sz="2000" dirty="0"/>
              <a:t> </a:t>
            </a:r>
            <a:r>
              <a:rPr sz="2000" dirty="0" err="1"/>
              <a:t>metod</a:t>
            </a:r>
            <a:r>
              <a:rPr sz="2000" dirty="0"/>
              <a:t> </a:t>
            </a:r>
            <a:r>
              <a:rPr sz="2000" dirty="0" err="1"/>
              <a:t>dla</a:t>
            </a:r>
            <a:r>
              <a:rPr sz="2000" dirty="0"/>
              <a:t> </a:t>
            </a:r>
            <a:r>
              <a:rPr sz="2000" dirty="0" err="1"/>
              <a:t>potrzeb</a:t>
            </a:r>
            <a:r>
              <a:rPr sz="2000" dirty="0"/>
              <a:t> </a:t>
            </a:r>
            <a:r>
              <a:rPr sz="2000" dirty="0" err="1"/>
              <a:t>skutecznego</a:t>
            </a:r>
            <a:r>
              <a:rPr sz="2000" dirty="0"/>
              <a:t> </a:t>
            </a:r>
            <a:r>
              <a:rPr sz="2000" dirty="0" err="1"/>
              <a:t>rozpoznawania</a:t>
            </a:r>
            <a:r>
              <a:rPr sz="2000" dirty="0"/>
              <a:t> </a:t>
            </a:r>
            <a:r>
              <a:rPr sz="2000" dirty="0" err="1"/>
              <a:t>mowy</a:t>
            </a:r>
            <a:r>
              <a:rPr sz="2000" dirty="0"/>
              <a:t> </a:t>
            </a:r>
            <a:r>
              <a:rPr sz="2000" dirty="0" err="1"/>
              <a:t>personelu</a:t>
            </a:r>
            <a:r>
              <a:rPr sz="2000" dirty="0"/>
              <a:t> </a:t>
            </a:r>
            <a:r>
              <a:rPr sz="2000" dirty="0" err="1"/>
              <a:t>medycznego</a:t>
            </a:r>
            <a:r>
              <a:rPr sz="2000" dirty="0"/>
              <a:t> w </a:t>
            </a:r>
            <a:r>
              <a:rPr sz="2000" dirty="0" err="1"/>
              <a:t>języku</a:t>
            </a:r>
            <a:r>
              <a:rPr sz="2000" dirty="0"/>
              <a:t> </a:t>
            </a:r>
            <a:r>
              <a:rPr sz="2000" dirty="0" err="1"/>
              <a:t>polskim</a:t>
            </a:r>
            <a:r>
              <a:rPr sz="2000" dirty="0"/>
              <a:t>. 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333333"/>
                </a:solidFill>
                <a:latin typeface="DejaVuSans"/>
                <a:ea typeface="DejaVuSans"/>
                <a:cs typeface="DejaVuSans"/>
                <a:sym typeface="DejaVuSans"/>
              </a:defRPr>
            </a:pPr>
            <a:r>
              <a:rPr sz="2000" dirty="0" err="1"/>
              <a:t>Wyniki</a:t>
            </a:r>
            <a:r>
              <a:rPr sz="2000" dirty="0"/>
              <a:t> </a:t>
            </a:r>
            <a:r>
              <a:rPr sz="2000" dirty="0" err="1"/>
              <a:t>zostaną</a:t>
            </a:r>
            <a:r>
              <a:rPr sz="2000" dirty="0"/>
              <a:t> </a:t>
            </a:r>
            <a:r>
              <a:rPr sz="2000" dirty="0" err="1"/>
              <a:t>opublikowane</a:t>
            </a:r>
            <a:r>
              <a:rPr sz="2000" dirty="0"/>
              <a:t> w </a:t>
            </a:r>
            <a:r>
              <a:rPr sz="2000" dirty="0" err="1"/>
              <a:t>renomowanych</a:t>
            </a:r>
            <a:r>
              <a:rPr sz="2000" dirty="0"/>
              <a:t> </a:t>
            </a:r>
            <a:r>
              <a:rPr sz="2000" dirty="0" err="1"/>
              <a:t>czasopismach</a:t>
            </a:r>
            <a:r>
              <a:rPr sz="2000" dirty="0"/>
              <a:t> </a:t>
            </a:r>
            <a:r>
              <a:rPr sz="2000" dirty="0" err="1"/>
              <a:t>i</a:t>
            </a:r>
            <a:r>
              <a:rPr sz="2000" dirty="0"/>
              <a:t> </a:t>
            </a:r>
            <a:r>
              <a:rPr sz="2000" dirty="0" err="1"/>
              <a:t>wdrożone</a:t>
            </a:r>
            <a:r>
              <a:rPr sz="2000" dirty="0"/>
              <a:t> do </a:t>
            </a:r>
            <a:r>
              <a:rPr sz="2000" dirty="0" err="1"/>
              <a:t>praktyki</a:t>
            </a:r>
            <a:r>
              <a:rPr sz="2000" dirty="0"/>
              <a:t> </a:t>
            </a:r>
            <a:r>
              <a:rPr sz="2000" dirty="0" err="1"/>
              <a:t>klinicznej</a:t>
            </a:r>
            <a:r>
              <a:rPr sz="2000" dirty="0"/>
              <a:t> (</a:t>
            </a:r>
            <a:r>
              <a:rPr sz="2000" dirty="0" err="1"/>
              <a:t>poprze</a:t>
            </a:r>
            <a:r>
              <a:rPr sz="2000" dirty="0"/>
              <a:t> system </a:t>
            </a:r>
            <a:r>
              <a:rPr sz="2000" dirty="0" err="1"/>
              <a:t>zarządzania</a:t>
            </a:r>
            <a:r>
              <a:rPr sz="2000" dirty="0"/>
              <a:t> </a:t>
            </a:r>
            <a:r>
              <a:rPr sz="2000" dirty="0" err="1"/>
              <a:t>szpitalami</a:t>
            </a:r>
            <a:r>
              <a:rPr sz="2000" dirty="0"/>
              <a:t> CGM </a:t>
            </a:r>
            <a:r>
              <a:rPr sz="2000" dirty="0" err="1"/>
              <a:t>CliniNet</a:t>
            </a:r>
            <a:r>
              <a:rPr sz="2000" dirty="0"/>
              <a:t>) – </a:t>
            </a:r>
            <a:r>
              <a:rPr sz="2000" dirty="0" err="1"/>
              <a:t>poprzez</a:t>
            </a:r>
            <a:r>
              <a:rPr sz="2000" dirty="0"/>
              <a:t> </a:t>
            </a:r>
            <a:r>
              <a:rPr sz="2000" b="1" dirty="0" err="1"/>
              <a:t>udzielenie</a:t>
            </a:r>
            <a:r>
              <a:rPr sz="2000" b="1" dirty="0"/>
              <a:t> </a:t>
            </a:r>
            <a:r>
              <a:rPr sz="2000" b="1" dirty="0" err="1"/>
              <a:t>licencji</a:t>
            </a:r>
            <a:r>
              <a:rPr sz="2000" b="1" dirty="0"/>
              <a:t> (na </a:t>
            </a:r>
            <a:r>
              <a:rPr sz="2000" b="1" dirty="0" err="1"/>
              <a:t>zasadach</a:t>
            </a:r>
            <a:r>
              <a:rPr sz="2000" b="1" dirty="0"/>
              <a:t> </a:t>
            </a:r>
            <a:r>
              <a:rPr sz="2000" b="1" dirty="0" err="1"/>
              <a:t>rynkowych</a:t>
            </a:r>
            <a:r>
              <a:rPr sz="2000" b="1" dirty="0"/>
              <a:t>) na </a:t>
            </a:r>
            <a:r>
              <a:rPr sz="2000" b="1" dirty="0" err="1"/>
              <a:t>korzystanie</a:t>
            </a:r>
            <a:r>
              <a:rPr sz="2000" b="1" dirty="0"/>
              <a:t> z </a:t>
            </a:r>
            <a:r>
              <a:rPr sz="2000" b="1" dirty="0" err="1"/>
              <a:t>przysługujących</a:t>
            </a:r>
            <a:r>
              <a:rPr sz="2000" b="1" dirty="0"/>
              <a:t> </a:t>
            </a:r>
            <a:r>
              <a:rPr sz="2000" b="1" dirty="0" err="1"/>
              <a:t>wnioskodawcy</a:t>
            </a:r>
            <a:r>
              <a:rPr lang="pl-PL" sz="2000" b="1" dirty="0"/>
              <a:t>.</a:t>
            </a:r>
            <a:endParaRPr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7E0705F1-F59E-FF51-9669-AD1E02399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656" y="0"/>
            <a:ext cx="6523464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39E2A30-37C3-175A-6188-89FA0DA32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799" y="0"/>
            <a:ext cx="3114645" cy="68580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5B5644F3-A19C-FE0F-F01B-55A5672A2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63" y="1448409"/>
            <a:ext cx="2394636" cy="348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369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Zadeklarowane wskaźniki projektu</a:t>
            </a:r>
          </a:p>
        </p:txBody>
      </p:sp>
      <p:sp>
        <p:nvSpPr>
          <p:cNvPr id="116" name="Symbol zastępczy zawartości 2"/>
          <p:cNvSpPr txBox="1">
            <a:spLocks noGrp="1"/>
          </p:cNvSpPr>
          <p:nvPr>
            <p:ph type="body" idx="1"/>
          </p:nvPr>
        </p:nvSpPr>
        <p:spPr>
          <a:xfrm>
            <a:off x="531040" y="1690688"/>
            <a:ext cx="11129920" cy="462372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81000"/>
              </a:lnSpc>
              <a:buFontTx/>
              <a:buAutoNum type="arabicPeriod"/>
            </a:pPr>
            <a:r>
              <a:rPr dirty="0" err="1"/>
              <a:t>Ochrona</a:t>
            </a:r>
            <a:r>
              <a:rPr dirty="0"/>
              <a:t> </a:t>
            </a:r>
            <a:r>
              <a:rPr dirty="0" err="1"/>
              <a:t>własności</a:t>
            </a:r>
            <a:r>
              <a:rPr dirty="0"/>
              <a:t> </a:t>
            </a:r>
            <a:r>
              <a:rPr dirty="0" err="1"/>
              <a:t>intelektualnej</a:t>
            </a:r>
            <a:r>
              <a:rPr dirty="0"/>
              <a:t>: </a:t>
            </a:r>
            <a:r>
              <a:rPr dirty="0" err="1"/>
              <a:t>znak</a:t>
            </a:r>
            <a:r>
              <a:rPr dirty="0"/>
              <a:t> </a:t>
            </a:r>
            <a:r>
              <a:rPr dirty="0" err="1"/>
              <a:t>towarowy</a:t>
            </a:r>
            <a:r>
              <a:rPr dirty="0"/>
              <a:t>, </a:t>
            </a:r>
            <a:r>
              <a:rPr dirty="0" err="1"/>
              <a:t>wzór</a:t>
            </a:r>
            <a:r>
              <a:rPr dirty="0"/>
              <a:t> </a:t>
            </a:r>
            <a:r>
              <a:rPr dirty="0" err="1"/>
              <a:t>użytkowy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patent </a:t>
            </a:r>
            <a:r>
              <a:rPr dirty="0" err="1"/>
              <a:t>dotyczący</a:t>
            </a:r>
            <a:r>
              <a:rPr dirty="0"/>
              <a:t> </a:t>
            </a:r>
            <a:r>
              <a:rPr dirty="0" err="1"/>
              <a:t>sposobu</a:t>
            </a:r>
            <a:r>
              <a:rPr dirty="0"/>
              <a:t> </a:t>
            </a:r>
            <a:r>
              <a:rPr dirty="0" err="1"/>
              <a:t>akwizycji</a:t>
            </a:r>
            <a:r>
              <a:rPr dirty="0"/>
              <a:t> </a:t>
            </a:r>
            <a:r>
              <a:rPr dirty="0" err="1"/>
              <a:t>mowy</a:t>
            </a:r>
            <a:r>
              <a:rPr dirty="0"/>
              <a:t> w </a:t>
            </a:r>
            <a:r>
              <a:rPr dirty="0" err="1"/>
              <a:t>złożonych</a:t>
            </a:r>
            <a:r>
              <a:rPr dirty="0"/>
              <a:t> </a:t>
            </a:r>
            <a:r>
              <a:rPr dirty="0" err="1"/>
              <a:t>warunkach</a:t>
            </a:r>
            <a:r>
              <a:rPr dirty="0"/>
              <a:t> </a:t>
            </a:r>
            <a:r>
              <a:rPr dirty="0" err="1"/>
              <a:t>akustycznych</a:t>
            </a:r>
            <a:endParaRPr dirty="0"/>
          </a:p>
          <a:p>
            <a:pPr marL="514350" indent="-514350">
              <a:lnSpc>
                <a:spcPct val="81000"/>
              </a:lnSpc>
              <a:buFontTx/>
              <a:buAutoNum type="arabicPeriod"/>
            </a:pPr>
            <a:r>
              <a:rPr dirty="0"/>
              <a:t>7 </a:t>
            </a:r>
            <a:r>
              <a:rPr dirty="0" err="1"/>
              <a:t>zbiorów</a:t>
            </a:r>
            <a:r>
              <a:rPr dirty="0"/>
              <a:t> </a:t>
            </a:r>
            <a:r>
              <a:rPr dirty="0" err="1"/>
              <a:t>danych</a:t>
            </a:r>
            <a:r>
              <a:rPr dirty="0"/>
              <a:t> </a:t>
            </a:r>
            <a:r>
              <a:rPr dirty="0" err="1"/>
              <a:t>testowych</a:t>
            </a:r>
            <a:r>
              <a:rPr dirty="0"/>
              <a:t> (PG: 4, GUMED: 2, </a:t>
            </a:r>
            <a:r>
              <a:rPr dirty="0" err="1"/>
              <a:t>eTRUST</a:t>
            </a:r>
            <a:r>
              <a:rPr dirty="0"/>
              <a:t>: 1) </a:t>
            </a:r>
          </a:p>
          <a:p>
            <a:pPr marL="514350" indent="-514350">
              <a:lnSpc>
                <a:spcPct val="81000"/>
              </a:lnSpc>
              <a:buFontTx/>
              <a:buAutoNum type="arabicPeriod"/>
            </a:pPr>
            <a:r>
              <a:rPr dirty="0"/>
              <a:t>4 </a:t>
            </a:r>
            <a:r>
              <a:rPr dirty="0" err="1"/>
              <a:t>rozwiązania</a:t>
            </a:r>
            <a:r>
              <a:rPr dirty="0"/>
              <a:t> </a:t>
            </a:r>
            <a:r>
              <a:rPr dirty="0" err="1"/>
              <a:t>oparte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ML (PG: 2+1, GUMED: 1, </a:t>
            </a:r>
            <a:r>
              <a:rPr dirty="0" err="1"/>
              <a:t>eTRUST</a:t>
            </a:r>
            <a:r>
              <a:rPr dirty="0"/>
              <a:t>: 1)  </a:t>
            </a:r>
          </a:p>
          <a:p>
            <a:pPr marL="514350" indent="-514350">
              <a:lnSpc>
                <a:spcPct val="81000"/>
              </a:lnSpc>
              <a:buFontTx/>
              <a:buAutoNum type="arabicPeriod"/>
            </a:pPr>
            <a:r>
              <a:rPr dirty="0"/>
              <a:t>3 </a:t>
            </a:r>
            <a:r>
              <a:rPr dirty="0" err="1"/>
              <a:t>doktoraty</a:t>
            </a:r>
            <a:r>
              <a:rPr dirty="0"/>
              <a:t> (PG: 2, GUMED: 1)</a:t>
            </a:r>
          </a:p>
          <a:p>
            <a:pPr marL="514350" indent="-514350">
              <a:lnSpc>
                <a:spcPct val="81000"/>
              </a:lnSpc>
              <a:buFontTx/>
              <a:buAutoNum type="arabicPeriod"/>
            </a:pPr>
            <a:r>
              <a:rPr dirty="0"/>
              <a:t>10 </a:t>
            </a:r>
            <a:r>
              <a:rPr dirty="0" err="1"/>
              <a:t>publikacji</a:t>
            </a:r>
            <a:r>
              <a:rPr dirty="0"/>
              <a:t> w </a:t>
            </a:r>
            <a:r>
              <a:rPr dirty="0" err="1"/>
              <a:t>czasop</a:t>
            </a:r>
            <a:r>
              <a:rPr dirty="0"/>
              <a:t>. min. 100 pkt. (PG: 4, GUMED: 4, </a:t>
            </a:r>
            <a:r>
              <a:rPr dirty="0" err="1"/>
              <a:t>eTRUST</a:t>
            </a:r>
            <a:r>
              <a:rPr dirty="0"/>
              <a:t>: 2)</a:t>
            </a:r>
          </a:p>
          <a:p>
            <a:pPr marL="514350" indent="-514350">
              <a:lnSpc>
                <a:spcPct val="81000"/>
              </a:lnSpc>
              <a:buFontTx/>
              <a:buAutoNum type="arabicPeriod"/>
            </a:pPr>
            <a:r>
              <a:rPr dirty="0"/>
              <a:t>12 </a:t>
            </a:r>
            <a:r>
              <a:rPr dirty="0" err="1"/>
              <a:t>publikacji</a:t>
            </a:r>
            <a:r>
              <a:rPr dirty="0"/>
              <a:t> </a:t>
            </a:r>
            <a:r>
              <a:rPr dirty="0" err="1"/>
              <a:t>konferencyjnych</a:t>
            </a:r>
            <a:r>
              <a:rPr dirty="0"/>
              <a:t> (PG: 6, GUMED:3 , eTRUST:3 )</a:t>
            </a:r>
          </a:p>
          <a:p>
            <a:pPr marL="514350" indent="-514350">
              <a:lnSpc>
                <a:spcPct val="81000"/>
              </a:lnSpc>
              <a:buFontTx/>
              <a:buAutoNum type="arabicPeriod"/>
            </a:pPr>
            <a:r>
              <a:rPr b="1" dirty="0" err="1"/>
              <a:t>Liczba</a:t>
            </a:r>
            <a:r>
              <a:rPr b="1" dirty="0"/>
              <a:t> </a:t>
            </a:r>
            <a:r>
              <a:rPr b="1" dirty="0" err="1"/>
              <a:t>wdrożonych</a:t>
            </a:r>
            <a:r>
              <a:rPr b="1" dirty="0"/>
              <a:t> </a:t>
            </a:r>
            <a:r>
              <a:rPr b="1" dirty="0" err="1"/>
              <a:t>rozwiązań</a:t>
            </a:r>
            <a:r>
              <a:rPr b="1" dirty="0"/>
              <a:t>: 3 w min</a:t>
            </a:r>
            <a:r>
              <a:rPr lang="pl-PL" b="1" dirty="0" err="1"/>
              <a:t>imum</a:t>
            </a:r>
            <a:r>
              <a:rPr b="1" dirty="0"/>
              <a:t> 10 </a:t>
            </a:r>
            <a:r>
              <a:rPr b="1" dirty="0" err="1"/>
              <a:t>podmiotach</a:t>
            </a:r>
            <a:endParaRPr lang="pl-PL" b="1" dirty="0"/>
          </a:p>
          <a:p>
            <a:pPr marL="514350" indent="-514350">
              <a:lnSpc>
                <a:spcPct val="81000"/>
              </a:lnSpc>
              <a:buFontTx/>
              <a:buAutoNum type="arabicPeriod"/>
            </a:pPr>
            <a:r>
              <a:rPr lang="pl-PL" dirty="0"/>
              <a:t>Konsorcjum ma dostęp do platformy </a:t>
            </a:r>
            <a:r>
              <a:rPr lang="pl-PL" b="1" dirty="0"/>
              <a:t>CGM </a:t>
            </a:r>
            <a:r>
              <a:rPr lang="pl-PL" b="1" dirty="0" err="1"/>
              <a:t>Store</a:t>
            </a:r>
            <a:r>
              <a:rPr lang="pl-PL" b="1" dirty="0"/>
              <a:t>, umożliwiającej integrację z rozwiązaniami Compu </a:t>
            </a:r>
            <a:r>
              <a:rPr lang="pl-PL" b="1" dirty="0" err="1"/>
              <a:t>Group</a:t>
            </a:r>
            <a:r>
              <a:rPr lang="pl-PL" b="1" dirty="0"/>
              <a:t> </a:t>
            </a:r>
            <a:r>
              <a:rPr lang="pl-PL" b="1" dirty="0" err="1"/>
              <a:t>Medical</a:t>
            </a:r>
            <a:r>
              <a:rPr lang="pl-PL" b="1" dirty="0"/>
              <a:t>. </a:t>
            </a:r>
            <a:endParaRPr b="1" dirty="0"/>
          </a:p>
          <a:p>
            <a:pPr marL="0" indent="0">
              <a:lnSpc>
                <a:spcPct val="81000"/>
              </a:lnSpc>
              <a:buSzTx/>
              <a:buNone/>
            </a:pPr>
            <a:r>
              <a:rPr dirty="0"/>
              <a:t>      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Scenariusze – podstawowy wariant użycia</a:t>
            </a:r>
          </a:p>
        </p:txBody>
      </p:sp>
      <p:pic>
        <p:nvPicPr>
          <p:cNvPr id="119" name="Symbol zastępczy zawartości 4" descr="Symbol zastępczy zawartości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977" y="1946810"/>
            <a:ext cx="3827591" cy="38275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Scenariusze – sala operacyjna</a:t>
            </a:r>
          </a:p>
        </p:txBody>
      </p:sp>
      <p:pic>
        <p:nvPicPr>
          <p:cNvPr id="122" name="Symbol zastępczy zawartości 4" descr="Symbol zastępczy zawartości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6" y="2021975"/>
            <a:ext cx="4812528" cy="31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Symbol zastępczy zawartości 4" descr="Symbol zastępczy zawartości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552" y="2021975"/>
            <a:ext cx="3154000" cy="31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Symbol zastępczy zawartości 4" descr="Symbol zastępczy zawartości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317" y="2021975"/>
            <a:ext cx="3632868" cy="363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pole tekstowe 6"/>
          <p:cNvSpPr txBox="1"/>
          <p:nvPr/>
        </p:nvSpPr>
        <p:spPr>
          <a:xfrm>
            <a:off x="8694719" y="5514463"/>
            <a:ext cx="2844361" cy="1209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„Medical doctor dictating a text in an emergency room to acoustical sensor hanging from a ceiling”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1896</Words>
  <Application>Microsoft Office PowerPoint</Application>
  <PresentationFormat>Panoramiczny</PresentationFormat>
  <Paragraphs>119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DejaVuSans</vt:lpstr>
      <vt:lpstr>Helvetica Neue Bold Condensed</vt:lpstr>
      <vt:lpstr>Motyw pakietu Office</vt:lpstr>
      <vt:lpstr>ADMEDVOICE - Adaptacyjny system inteligentnego przetwarzania mowy lekarzy wraz ze strukturalizacją wyników badań i wspomaganiem procesu terapeutycznego</vt:lpstr>
      <vt:lpstr>Podstawowe informacje o projekcie</vt:lpstr>
      <vt:lpstr>Prezentacja programu PowerPoint</vt:lpstr>
      <vt:lpstr>Cel projektu</vt:lpstr>
      <vt:lpstr>Prezentacja programu PowerPoint</vt:lpstr>
      <vt:lpstr>Prezentacja programu PowerPoint</vt:lpstr>
      <vt:lpstr>Zadeklarowane wskaźniki projektu</vt:lpstr>
      <vt:lpstr>Scenariusze – podstawowy wariant użycia</vt:lpstr>
      <vt:lpstr>Scenariusze – sala operacyjna</vt:lpstr>
      <vt:lpstr>Scenariusze –sala szpitalna, SOR</vt:lpstr>
      <vt:lpstr>Akustyczna sonda kierunkowa</vt:lpstr>
      <vt:lpstr>Zadania – Faza I</vt:lpstr>
      <vt:lpstr>Zadania – Faza I</vt:lpstr>
      <vt:lpstr>Zadania – Faza I</vt:lpstr>
      <vt:lpstr>Zadania – Faza I</vt:lpstr>
      <vt:lpstr>Zadania – Faza przejściowa</vt:lpstr>
      <vt:lpstr>Zadania – Faza II</vt:lpstr>
      <vt:lpstr>Zadania – Faza II</vt:lpstr>
      <vt:lpstr>Zadania – Faza II</vt:lpstr>
      <vt:lpstr>Zadania – druga faza przejściowa</vt:lpstr>
      <vt:lpstr>Zadania – Faza III</vt:lpstr>
      <vt:lpstr>Zadania – Faza III</vt:lpstr>
      <vt:lpstr>Zadania – Faza III</vt:lpstr>
      <vt:lpstr>Materiał wyjściowy</vt:lpstr>
      <vt:lpstr>Zakres projektu - podsumowanie</vt:lpstr>
      <vt:lpstr>Prezentacja programu PowerPoint</vt:lpstr>
      <vt:lpstr>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ADMEDVOICE - Adaptacyjny system inteligentnego przetwarzania mowy lekarzy wraz ze strukturalizacją wyników badań i wspomaganiem procesu terapeutycznego</dc:title>
  <cp:lastModifiedBy>Andrzej Czyzewski</cp:lastModifiedBy>
  <cp:revision>71</cp:revision>
  <dcterms:modified xsi:type="dcterms:W3CDTF">2023-04-23T13:56:47Z</dcterms:modified>
</cp:coreProperties>
</file>